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sldIdLst>
    <p:sldId id="567" r:id="rId2"/>
    <p:sldId id="568" r:id="rId3"/>
    <p:sldId id="475" r:id="rId4"/>
    <p:sldId id="505" r:id="rId5"/>
    <p:sldId id="476" r:id="rId6"/>
    <p:sldId id="444" r:id="rId7"/>
    <p:sldId id="443" r:id="rId8"/>
    <p:sldId id="484" r:id="rId9"/>
    <p:sldId id="540" r:id="rId10"/>
    <p:sldId id="478" r:id="rId11"/>
    <p:sldId id="479" r:id="rId12"/>
    <p:sldId id="480" r:id="rId13"/>
    <p:sldId id="481" r:id="rId14"/>
    <p:sldId id="482" r:id="rId15"/>
    <p:sldId id="435" r:id="rId16"/>
    <p:sldId id="340" r:id="rId17"/>
    <p:sldId id="566" r:id="rId18"/>
    <p:sldId id="493" r:id="rId19"/>
    <p:sldId id="486" r:id="rId20"/>
    <p:sldId id="473" r:id="rId21"/>
    <p:sldId id="466" r:id="rId22"/>
    <p:sldId id="512" r:id="rId23"/>
    <p:sldId id="542" r:id="rId24"/>
    <p:sldId id="500" r:id="rId25"/>
    <p:sldId id="504" r:id="rId26"/>
    <p:sldId id="558" r:id="rId27"/>
    <p:sldId id="513" r:id="rId28"/>
    <p:sldId id="514" r:id="rId29"/>
    <p:sldId id="516" r:id="rId30"/>
    <p:sldId id="501" r:id="rId31"/>
    <p:sldId id="517" r:id="rId32"/>
    <p:sldId id="515" r:id="rId33"/>
    <p:sldId id="467" r:id="rId34"/>
    <p:sldId id="561" r:id="rId35"/>
    <p:sldId id="508" r:id="rId36"/>
    <p:sldId id="520" r:id="rId37"/>
    <p:sldId id="523" r:id="rId38"/>
    <p:sldId id="524" r:id="rId39"/>
    <p:sldId id="518" r:id="rId40"/>
    <p:sldId id="562" r:id="rId41"/>
    <p:sldId id="487" r:id="rId42"/>
    <p:sldId id="526" r:id="rId43"/>
    <p:sldId id="456" r:id="rId44"/>
    <p:sldId id="527" r:id="rId45"/>
    <p:sldId id="528" r:id="rId46"/>
    <p:sldId id="529" r:id="rId47"/>
    <p:sldId id="530" r:id="rId48"/>
    <p:sldId id="563" r:id="rId49"/>
    <p:sldId id="496" r:id="rId50"/>
    <p:sldId id="498" r:id="rId51"/>
    <p:sldId id="559" r:id="rId52"/>
    <p:sldId id="453" r:id="rId53"/>
    <p:sldId id="564" r:id="rId54"/>
    <p:sldId id="497" r:id="rId55"/>
    <p:sldId id="531" r:id="rId56"/>
    <p:sldId id="459" r:id="rId57"/>
    <p:sldId id="544" r:id="rId58"/>
    <p:sldId id="543" r:id="rId59"/>
    <p:sldId id="560" r:id="rId60"/>
    <p:sldId id="471" r:id="rId61"/>
    <p:sldId id="536" r:id="rId62"/>
    <p:sldId id="546" r:id="rId63"/>
    <p:sldId id="548" r:id="rId64"/>
    <p:sldId id="550" r:id="rId65"/>
    <p:sldId id="460" r:id="rId66"/>
    <p:sldId id="549" r:id="rId67"/>
    <p:sldId id="552" r:id="rId68"/>
    <p:sldId id="551" r:id="rId69"/>
    <p:sldId id="545" r:id="rId70"/>
    <p:sldId id="554" r:id="rId71"/>
    <p:sldId id="555" r:id="rId72"/>
    <p:sldId id="565" r:id="rId73"/>
    <p:sldId id="509" r:id="rId74"/>
    <p:sldId id="474" r:id="rId75"/>
    <p:sldId id="511" r:id="rId7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1925"/>
    <p:restoredTop sz="96208"/>
  </p:normalViewPr>
  <p:slideViewPr>
    <p:cSldViewPr showGuides="1">
      <p:cViewPr varScale="1">
        <p:scale>
          <a:sx n="124" d="100"/>
          <a:sy n="124" d="100"/>
        </p:scale>
        <p:origin x="14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07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10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C5E887D4-9867-2147-8F1C-113AB606FFB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2DA60845-5ABD-E64D-A455-64B013F384E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9C85E30D-E9BC-4B43-B3A8-DB0127A4E1F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9" name="Rectangle 5">
            <a:extLst>
              <a:ext uri="{FF2B5EF4-FFF2-40B4-BE49-F238E27FC236}">
                <a16:creationId xmlns:a16="http://schemas.microsoft.com/office/drawing/2014/main" id="{B92FF0BA-50A1-1548-A1AE-204E06CF513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7350" name="Rectangle 6">
            <a:extLst>
              <a:ext uri="{FF2B5EF4-FFF2-40B4-BE49-F238E27FC236}">
                <a16:creationId xmlns:a16="http://schemas.microsoft.com/office/drawing/2014/main" id="{2A4B1EEB-328E-0649-B3E6-A976F5A356B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51" name="Rectangle 7">
            <a:extLst>
              <a:ext uri="{FF2B5EF4-FFF2-40B4-BE49-F238E27FC236}">
                <a16:creationId xmlns:a16="http://schemas.microsoft.com/office/drawing/2014/main" id="{E5FAEE97-997B-704C-869B-5F6647C536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702FB39-637F-C54D-BBBB-DC8D4B7FCD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>
            <a:extLst>
              <a:ext uri="{FF2B5EF4-FFF2-40B4-BE49-F238E27FC236}">
                <a16:creationId xmlns:a16="http://schemas.microsoft.com/office/drawing/2014/main" id="{2FE6F4F4-E216-6F42-8A54-AD2901A911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076CEE8-7065-E144-A134-FEB9A14D3B5B}" type="slidenum">
              <a:rPr lang="en-US" altLang="en-US" sz="1200" smtClean="0"/>
              <a:pPr/>
              <a:t>7</a:t>
            </a:fld>
            <a:endParaRPr lang="en-US" altLang="en-US" sz="1200"/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787234A8-F3C1-3644-9CC8-55B1A5062F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8EB70BF3-38A3-1144-9DF3-05BE4C84BA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8741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Slide Image Placeholder 1">
            <a:extLst>
              <a:ext uri="{FF2B5EF4-FFF2-40B4-BE49-F238E27FC236}">
                <a16:creationId xmlns:a16="http://schemas.microsoft.com/office/drawing/2014/main" id="{BD1A1BFD-5601-F943-AE6C-B2A3EDC0FD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4" name="Notes Placeholder 2">
            <a:extLst>
              <a:ext uri="{FF2B5EF4-FFF2-40B4-BE49-F238E27FC236}">
                <a16:creationId xmlns:a16="http://schemas.microsoft.com/office/drawing/2014/main" id="{F57FE3A4-1249-6147-8B79-A843CFCC41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46435" name="Slide Number Placeholder 3">
            <a:extLst>
              <a:ext uri="{FF2B5EF4-FFF2-40B4-BE49-F238E27FC236}">
                <a16:creationId xmlns:a16="http://schemas.microsoft.com/office/drawing/2014/main" id="{D77204CF-57B1-084B-B6F7-73AA89229F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A2FE6DC-3A94-1B40-BFD3-7E60F12B2B23}" type="slidenum">
              <a:rPr lang="en-US" altLang="en-US" sz="1200" smtClean="0"/>
              <a:pPr/>
              <a:t>34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1612925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Slide Image Placeholder 1">
            <a:extLst>
              <a:ext uri="{FF2B5EF4-FFF2-40B4-BE49-F238E27FC236}">
                <a16:creationId xmlns:a16="http://schemas.microsoft.com/office/drawing/2014/main" id="{49F52BD1-821F-4F4A-9F07-D85AA21A69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8" name="Notes Placeholder 2">
            <a:extLst>
              <a:ext uri="{FF2B5EF4-FFF2-40B4-BE49-F238E27FC236}">
                <a16:creationId xmlns:a16="http://schemas.microsoft.com/office/drawing/2014/main" id="{7497A387-CA2A-3E46-92DE-683E99CB1F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47459" name="Slide Number Placeholder 3">
            <a:extLst>
              <a:ext uri="{FF2B5EF4-FFF2-40B4-BE49-F238E27FC236}">
                <a16:creationId xmlns:a16="http://schemas.microsoft.com/office/drawing/2014/main" id="{251CED06-472D-104E-A573-9A714D5A88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0A1AE74-13CC-2A46-94CD-B83F5A7268A8}" type="slidenum">
              <a:rPr lang="en-US" altLang="en-US" sz="1200" smtClean="0"/>
              <a:pPr/>
              <a:t>40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38713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Slide Image Placeholder 1">
            <a:extLst>
              <a:ext uri="{FF2B5EF4-FFF2-40B4-BE49-F238E27FC236}">
                <a16:creationId xmlns:a16="http://schemas.microsoft.com/office/drawing/2014/main" id="{9BC52953-F6B8-1F49-8234-01B311B975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8" name="Notes Placeholder 2">
            <a:extLst>
              <a:ext uri="{FF2B5EF4-FFF2-40B4-BE49-F238E27FC236}">
                <a16:creationId xmlns:a16="http://schemas.microsoft.com/office/drawing/2014/main" id="{0DE51F1C-B309-1849-AD98-87E4FFC8B0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11619" name="Slide Number Placeholder 3">
            <a:extLst>
              <a:ext uri="{FF2B5EF4-FFF2-40B4-BE49-F238E27FC236}">
                <a16:creationId xmlns:a16="http://schemas.microsoft.com/office/drawing/2014/main" id="{81D1F6FB-E5BD-E042-BCAD-D37232F08B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D2CADE7-915D-9C46-A986-D56CEC717CFC}" type="slidenum">
              <a:rPr lang="en-US" altLang="en-US" sz="1200" smtClean="0"/>
              <a:pPr/>
              <a:t>45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766773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Slide Image Placeholder 1">
            <a:extLst>
              <a:ext uri="{FF2B5EF4-FFF2-40B4-BE49-F238E27FC236}">
                <a16:creationId xmlns:a16="http://schemas.microsoft.com/office/drawing/2014/main" id="{BBD95AE2-44EA-B046-B274-E0D05012E3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6" name="Notes Placeholder 2">
            <a:extLst>
              <a:ext uri="{FF2B5EF4-FFF2-40B4-BE49-F238E27FC236}">
                <a16:creationId xmlns:a16="http://schemas.microsoft.com/office/drawing/2014/main" id="{4AB717BD-8EFA-4A45-BB15-AEB2F42FE6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13667" name="Slide Number Placeholder 3">
            <a:extLst>
              <a:ext uri="{FF2B5EF4-FFF2-40B4-BE49-F238E27FC236}">
                <a16:creationId xmlns:a16="http://schemas.microsoft.com/office/drawing/2014/main" id="{67975054-FA5C-B946-9D67-6D1D9991CF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02C0D0F-A16E-4B46-907F-8BEFE59B1687}" type="slidenum">
              <a:rPr lang="en-US" altLang="en-US" sz="1200" smtClean="0"/>
              <a:pPr/>
              <a:t>46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357326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Slide Image Placeholder 1">
            <a:extLst>
              <a:ext uri="{FF2B5EF4-FFF2-40B4-BE49-F238E27FC236}">
                <a16:creationId xmlns:a16="http://schemas.microsoft.com/office/drawing/2014/main" id="{CF06320F-740A-1745-85CD-9736596D87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2" name="Notes Placeholder 2">
            <a:extLst>
              <a:ext uri="{FF2B5EF4-FFF2-40B4-BE49-F238E27FC236}">
                <a16:creationId xmlns:a16="http://schemas.microsoft.com/office/drawing/2014/main" id="{1D248CAA-A9E4-604C-BD8E-4211EBDA73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48483" name="Slide Number Placeholder 3">
            <a:extLst>
              <a:ext uri="{FF2B5EF4-FFF2-40B4-BE49-F238E27FC236}">
                <a16:creationId xmlns:a16="http://schemas.microsoft.com/office/drawing/2014/main" id="{C98F80C6-83C1-FA4C-B312-FF30BC3D92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5F87E9F-68E0-A94F-80CC-3611070FDE0F}" type="slidenum">
              <a:rPr lang="en-US" altLang="en-US" sz="1200" smtClean="0"/>
              <a:pPr/>
              <a:t>48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9506389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Slide Image Placeholder 1">
            <a:extLst>
              <a:ext uri="{FF2B5EF4-FFF2-40B4-BE49-F238E27FC236}">
                <a16:creationId xmlns:a16="http://schemas.microsoft.com/office/drawing/2014/main" id="{5CB7882D-2F9C-2848-BC9C-8BCBDB9D36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6" name="Notes Placeholder 2">
            <a:extLst>
              <a:ext uri="{FF2B5EF4-FFF2-40B4-BE49-F238E27FC236}">
                <a16:creationId xmlns:a16="http://schemas.microsoft.com/office/drawing/2014/main" id="{68649B4E-C455-E34C-B73C-3DB0F4D92D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49507" name="Slide Number Placeholder 3">
            <a:extLst>
              <a:ext uri="{FF2B5EF4-FFF2-40B4-BE49-F238E27FC236}">
                <a16:creationId xmlns:a16="http://schemas.microsoft.com/office/drawing/2014/main" id="{12906074-7A45-B14E-A938-D6172205B2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5D51CD2-BCA3-6142-A7F6-D0B296354DEB}" type="slidenum">
              <a:rPr lang="en-US" altLang="en-US" sz="1200" smtClean="0"/>
              <a:pPr/>
              <a:t>53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724742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Slide Image Placeholder 1">
            <a:extLst>
              <a:ext uri="{FF2B5EF4-FFF2-40B4-BE49-F238E27FC236}">
                <a16:creationId xmlns:a16="http://schemas.microsoft.com/office/drawing/2014/main" id="{0BA0438D-DB32-B34F-8A25-90364FEAAE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0" name="Notes Placeholder 2">
            <a:extLst>
              <a:ext uri="{FF2B5EF4-FFF2-40B4-BE49-F238E27FC236}">
                <a16:creationId xmlns:a16="http://schemas.microsoft.com/office/drawing/2014/main" id="{A9FEEA2E-151B-5046-8CFF-105BEE5394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50531" name="Slide Number Placeholder 3">
            <a:extLst>
              <a:ext uri="{FF2B5EF4-FFF2-40B4-BE49-F238E27FC236}">
                <a16:creationId xmlns:a16="http://schemas.microsoft.com/office/drawing/2014/main" id="{1020F908-B08B-5A49-B3E1-CBF100BDA9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D089C4F-16E0-B84C-AA8E-FBE16E38D662}" type="slidenum">
              <a:rPr lang="en-US" altLang="en-US" sz="1200" smtClean="0"/>
              <a:pPr/>
              <a:t>72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584967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>
            <a:extLst>
              <a:ext uri="{FF2B5EF4-FFF2-40B4-BE49-F238E27FC236}">
                <a16:creationId xmlns:a16="http://schemas.microsoft.com/office/drawing/2014/main" id="{2F497580-3A1B-5A42-B644-1D0B933C12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D8FA40A-90FF-CC4D-BA87-96AEECABDDFF}" type="slidenum">
              <a:rPr lang="en-US" altLang="en-US" sz="1200" smtClean="0"/>
              <a:pPr/>
              <a:t>9</a:t>
            </a:fld>
            <a:endParaRPr lang="en-US" altLang="en-US" sz="1200"/>
          </a:p>
        </p:txBody>
      </p:sp>
      <p:sp>
        <p:nvSpPr>
          <p:cNvPr id="24578" name="Rectangle 1026">
            <a:extLst>
              <a:ext uri="{FF2B5EF4-FFF2-40B4-BE49-F238E27FC236}">
                <a16:creationId xmlns:a16="http://schemas.microsoft.com/office/drawing/2014/main" id="{83E511D5-2BD3-1C43-B936-CEFB88BC5E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579" name="Rectangle 1027">
            <a:extLst>
              <a:ext uri="{FF2B5EF4-FFF2-40B4-BE49-F238E27FC236}">
                <a16:creationId xmlns:a16="http://schemas.microsoft.com/office/drawing/2014/main" id="{77FE6689-F330-2F4C-8048-4B8122878B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342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>
            <a:extLst>
              <a:ext uri="{FF2B5EF4-FFF2-40B4-BE49-F238E27FC236}">
                <a16:creationId xmlns:a16="http://schemas.microsoft.com/office/drawing/2014/main" id="{E3B4E692-28F7-2644-8643-04CB9B1EEC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FDEE1C2-AE9A-ED4B-B954-EEF71601E77C}" type="slidenum">
              <a:rPr lang="en-US" altLang="en-US" sz="1200" smtClean="0"/>
              <a:pPr/>
              <a:t>10</a:t>
            </a:fld>
            <a:endParaRPr lang="en-US" altLang="en-US" sz="1200"/>
          </a:p>
        </p:txBody>
      </p:sp>
      <p:sp>
        <p:nvSpPr>
          <p:cNvPr id="26626" name="Rectangle 1026">
            <a:extLst>
              <a:ext uri="{FF2B5EF4-FFF2-40B4-BE49-F238E27FC236}">
                <a16:creationId xmlns:a16="http://schemas.microsoft.com/office/drawing/2014/main" id="{F74E5D6E-B83F-8549-A6F9-ACEF53B80E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7" name="Rectangle 1027">
            <a:extLst>
              <a:ext uri="{FF2B5EF4-FFF2-40B4-BE49-F238E27FC236}">
                <a16:creationId xmlns:a16="http://schemas.microsoft.com/office/drawing/2014/main" id="{A2DF6325-E206-864A-9506-F5A200B9BC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806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>
            <a:extLst>
              <a:ext uri="{FF2B5EF4-FFF2-40B4-BE49-F238E27FC236}">
                <a16:creationId xmlns:a16="http://schemas.microsoft.com/office/drawing/2014/main" id="{813B4FFE-4A15-F240-9A2D-D16F43DA77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BD31B85-5FE5-5945-8819-7C0A91ACEE76}" type="slidenum">
              <a:rPr lang="en-US" altLang="en-US" sz="1200" smtClean="0"/>
              <a:pPr/>
              <a:t>11</a:t>
            </a:fld>
            <a:endParaRPr lang="en-US" altLang="en-US" sz="1200"/>
          </a:p>
        </p:txBody>
      </p:sp>
      <p:sp>
        <p:nvSpPr>
          <p:cNvPr id="28674" name="Rectangle 1026">
            <a:extLst>
              <a:ext uri="{FF2B5EF4-FFF2-40B4-BE49-F238E27FC236}">
                <a16:creationId xmlns:a16="http://schemas.microsoft.com/office/drawing/2014/main" id="{A29DFC20-1F70-F143-9960-ED84870E3A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8675" name="Rectangle 1027">
            <a:extLst>
              <a:ext uri="{FF2B5EF4-FFF2-40B4-BE49-F238E27FC236}">
                <a16:creationId xmlns:a16="http://schemas.microsoft.com/office/drawing/2014/main" id="{6110417C-423F-0741-8B0B-3AAAC3B062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500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>
            <a:extLst>
              <a:ext uri="{FF2B5EF4-FFF2-40B4-BE49-F238E27FC236}">
                <a16:creationId xmlns:a16="http://schemas.microsoft.com/office/drawing/2014/main" id="{CB10FF5D-2603-284B-B30E-FE09A3BB8B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423282B-E47B-E948-97F1-9783E2A9AC81}" type="slidenum">
              <a:rPr lang="en-US" altLang="en-US" sz="1200" smtClean="0"/>
              <a:pPr/>
              <a:t>12</a:t>
            </a:fld>
            <a:endParaRPr lang="en-US" altLang="en-US" sz="1200"/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9D8A6385-F67B-4F40-A77D-A95C092EBC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682249B0-086A-3342-9915-BD7A8D3CD9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257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>
            <a:extLst>
              <a:ext uri="{FF2B5EF4-FFF2-40B4-BE49-F238E27FC236}">
                <a16:creationId xmlns:a16="http://schemas.microsoft.com/office/drawing/2014/main" id="{4DA77615-9C9B-6F4C-8E09-B64F73EFC1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79970F5-6FA4-5248-8A0B-924ED606B38B}" type="slidenum">
              <a:rPr lang="en-US" altLang="en-US" sz="1200" smtClean="0"/>
              <a:pPr/>
              <a:t>13</a:t>
            </a:fld>
            <a:endParaRPr lang="en-US" altLang="en-US" sz="1200"/>
          </a:p>
        </p:txBody>
      </p:sp>
      <p:sp>
        <p:nvSpPr>
          <p:cNvPr id="39938" name="Rectangle 1026">
            <a:extLst>
              <a:ext uri="{FF2B5EF4-FFF2-40B4-BE49-F238E27FC236}">
                <a16:creationId xmlns:a16="http://schemas.microsoft.com/office/drawing/2014/main" id="{2198D7D1-EEE5-F94A-8D6E-F9C1C41E8E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9939" name="Rectangle 1027">
            <a:extLst>
              <a:ext uri="{FF2B5EF4-FFF2-40B4-BE49-F238E27FC236}">
                <a16:creationId xmlns:a16="http://schemas.microsoft.com/office/drawing/2014/main" id="{F9BA96B6-F141-D84F-8061-8C53AB7C72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259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>
            <a:extLst>
              <a:ext uri="{FF2B5EF4-FFF2-40B4-BE49-F238E27FC236}">
                <a16:creationId xmlns:a16="http://schemas.microsoft.com/office/drawing/2014/main" id="{F426EAE7-D84F-6E4F-BCC1-59D352D527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29A96F2-BADF-5648-9659-4798002B5E12}" type="slidenum">
              <a:rPr lang="en-US" altLang="en-US" sz="1200" smtClean="0"/>
              <a:pPr/>
              <a:t>14</a:t>
            </a:fld>
            <a:endParaRPr lang="en-US" altLang="en-US" sz="1200"/>
          </a:p>
        </p:txBody>
      </p:sp>
      <p:sp>
        <p:nvSpPr>
          <p:cNvPr id="41986" name="Rectangle 1026">
            <a:extLst>
              <a:ext uri="{FF2B5EF4-FFF2-40B4-BE49-F238E27FC236}">
                <a16:creationId xmlns:a16="http://schemas.microsoft.com/office/drawing/2014/main" id="{BB799BAF-9779-6A45-A383-1ACFA9DB71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987" name="Rectangle 1027">
            <a:extLst>
              <a:ext uri="{FF2B5EF4-FFF2-40B4-BE49-F238E27FC236}">
                <a16:creationId xmlns:a16="http://schemas.microsoft.com/office/drawing/2014/main" id="{9FADE3BE-94C9-2543-BEFB-2AF7B810AC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962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>
            <a:extLst>
              <a:ext uri="{FF2B5EF4-FFF2-40B4-BE49-F238E27FC236}">
                <a16:creationId xmlns:a16="http://schemas.microsoft.com/office/drawing/2014/main" id="{82480E1C-CE3A-DF46-A275-D6152C8B29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6551FB8-F480-5545-A4FE-12131F408F21}" type="slidenum">
              <a:rPr lang="en-US" altLang="en-US" sz="1200" smtClean="0"/>
              <a:pPr/>
              <a:t>15</a:t>
            </a:fld>
            <a:endParaRPr lang="en-US" altLang="en-US" sz="1200"/>
          </a:p>
        </p:txBody>
      </p:sp>
      <p:sp>
        <p:nvSpPr>
          <p:cNvPr id="44034" name="Rectangle 1026">
            <a:extLst>
              <a:ext uri="{FF2B5EF4-FFF2-40B4-BE49-F238E27FC236}">
                <a16:creationId xmlns:a16="http://schemas.microsoft.com/office/drawing/2014/main" id="{B3E10AEB-AB67-CA48-8644-CC811139DF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4035" name="Rectangle 1027">
            <a:extLst>
              <a:ext uri="{FF2B5EF4-FFF2-40B4-BE49-F238E27FC236}">
                <a16:creationId xmlns:a16="http://schemas.microsoft.com/office/drawing/2014/main" id="{B630893A-DD3B-FA49-84C8-0D1A9A3C15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Sketch bar graphs on the board</a:t>
            </a:r>
          </a:p>
        </p:txBody>
      </p:sp>
    </p:spTree>
    <p:extLst>
      <p:ext uri="{BB962C8B-B14F-4D97-AF65-F5344CB8AC3E}">
        <p14:creationId xmlns:p14="http://schemas.microsoft.com/office/powerpoint/2010/main" val="2947153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>
            <a:extLst>
              <a:ext uri="{FF2B5EF4-FFF2-40B4-BE49-F238E27FC236}">
                <a16:creationId xmlns:a16="http://schemas.microsoft.com/office/drawing/2014/main" id="{68B46840-50C4-EC47-9064-FBA52513FE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71CE47C-1100-854C-A8A9-A10D279167BC}" type="slidenum">
              <a:rPr lang="en-US" altLang="en-US" sz="1200" smtClean="0"/>
              <a:pPr/>
              <a:t>16</a:t>
            </a:fld>
            <a:endParaRPr lang="en-US" altLang="en-US" sz="1200"/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E918234E-7DA4-5342-907A-17E819ECD0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E4940E17-B06A-4444-AA6C-8E44154CA5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890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6241EDC-2865-A747-B842-EEF54D4AA3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17F9317-78C0-1345-A5D8-C1BF9A8782E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B06EE42-BF7F-FA49-ACF3-4E67188640C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975391-E406-2945-827D-BC6F94C9CA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8462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5F56452-97ED-E943-83A9-793B21FAB7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79C5B02-10A0-2D48-95B3-ED1D961B2A7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17C07E9-F1CA-4248-A16B-C9753647A1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6FAF73-71DC-D545-B108-7067DF617A8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2219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7A57729-EDD4-D545-9CC3-BB0043B8658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66C85B5-B847-1049-B3FB-1E35004EE32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5F56EF0-1612-524D-8F0B-960953D7DB9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B62BF-191B-B542-8945-6BD69A504F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8044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AB24DA2-4660-DE42-998F-13B29D0476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C4A88B8-9322-B546-B98F-C41E6EE723E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6F75BFC-2309-824B-9338-714A82CC57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F15594-024E-8B41-984A-44AF0CBD7F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9743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DBC6CE2-94FC-8641-959E-9619569AC36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CFAC5A9-0E3D-2E45-96D2-D8F91C1F4E1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2C9C861-B7A5-824C-82DC-9A36825F8A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0D78F6-D6A7-FE43-91C6-7DBF3AA1D9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3901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82C9B1-C660-7947-B191-35335B52DD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0402CF-E787-3E41-804F-A6005EBB193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11A0C9-5E3C-244B-BB0B-54DECD37CD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6DF1D4-D097-2247-8945-BC79284FF7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904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CB480CC-F265-C14E-BB49-B44A4DEB932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C5C94DE-6724-4447-A0A3-F4E3FDB38CE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C348E0D-3C0B-6549-B0C8-6295D08C5F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31437-147A-DD4E-AD9A-B5DD4F379D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6342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B9C2DA8-F5F8-3544-83E6-9607F0911A4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1A754A0-3136-7148-9AF9-1713F35DC20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78B743F-FD74-EA49-B0DA-D882F7E119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152728-38AD-A946-B621-DB0EB6F60E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8265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ABCA347-658E-B640-BB83-D9DA3E10CB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F169303-F62F-5440-8D09-89411CF691A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968C92B-990C-EB47-9B3C-D3070DBB9D8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DF7EEF-57A0-A74A-9996-9516F1773C0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8373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0D540B-0328-744D-8689-08C4F149D8C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1AD6B4-62A8-9340-A5B1-75394643991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B4E68C-1E3C-D341-824E-06FC10DCDD5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004C95-E6EB-7C49-AC0A-520119162F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2622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94EB47-D51B-F144-A869-D4220784064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07F815-9384-8142-8F06-B929C415BF3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318556-DA91-2943-8C03-CAAEC9D2ADD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453188-538B-C647-B9D3-DA3E1497D5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5960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F79B0DEC-42DA-6044-8E42-8E80530CF2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A1FEC676-7569-244B-B602-BF5FEA5DD7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30A5F7B9-35B4-214F-93BE-B09C2DCA116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36EDDA69-6C6B-9F4E-9787-E4B0FD01027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156AB33-2306-BA44-B8E6-E0FDE7D0120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92E2F5F5-A886-CA4A-9CC3-5A1E63804D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8E46A88-853A-904A-AECE-26CB54E38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7" y="3810000"/>
            <a:ext cx="9144000" cy="2079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2CE26B-4B03-374D-BE0D-20EBD5233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9144000" cy="240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233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>
            <a:extLst>
              <a:ext uri="{FF2B5EF4-FFF2-40B4-BE49-F238E27FC236}">
                <a16:creationId xmlns:a16="http://schemas.microsoft.com/office/drawing/2014/main" id="{49CFA8B8-3AA1-6B4C-BC69-25AFA4E4FB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Inductive inference</a:t>
            </a:r>
          </a:p>
        </p:txBody>
      </p:sp>
      <p:sp>
        <p:nvSpPr>
          <p:cNvPr id="25602" name="Text Box 12">
            <a:extLst>
              <a:ext uri="{FF2B5EF4-FFF2-40B4-BE49-F238E27FC236}">
                <a16:creationId xmlns:a16="http://schemas.microsoft.com/office/drawing/2014/main" id="{BCC3D8E2-2476-E446-A70E-0C042401C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775" y="5638800"/>
            <a:ext cx="2720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Coughing friend</a:t>
            </a:r>
          </a:p>
        </p:txBody>
      </p:sp>
      <p:pic>
        <p:nvPicPr>
          <p:cNvPr id="25603" name="Picture 13">
            <a:extLst>
              <a:ext uri="{FF2B5EF4-FFF2-40B4-BE49-F238E27FC236}">
                <a16:creationId xmlns:a16="http://schemas.microsoft.com/office/drawing/2014/main" id="{A3BD8543-2976-D841-8C65-B97D1CCB5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7400" y="1963738"/>
            <a:ext cx="2489200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14">
            <a:extLst>
              <a:ext uri="{FF2B5EF4-FFF2-40B4-BE49-F238E27FC236}">
                <a16:creationId xmlns:a16="http://schemas.microsoft.com/office/drawing/2014/main" id="{89E3C1C3-C2B2-8E40-8FB2-1018F923C6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138" y="4800600"/>
            <a:ext cx="25860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0000CC"/>
                </a:solidFill>
              </a:rPr>
              <a:t>John has a cold</a:t>
            </a:r>
          </a:p>
        </p:txBody>
      </p:sp>
    </p:spTree>
    <p:extLst>
      <p:ext uri="{BB962C8B-B14F-4D97-AF65-F5344CB8AC3E}">
        <p14:creationId xmlns:p14="http://schemas.microsoft.com/office/powerpoint/2010/main" val="386811651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>
            <a:extLst>
              <a:ext uri="{FF2B5EF4-FFF2-40B4-BE49-F238E27FC236}">
                <a16:creationId xmlns:a16="http://schemas.microsoft.com/office/drawing/2014/main" id="{EDD8A1D3-1A5D-9746-BB88-27AB3AF109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Inductive inference</a:t>
            </a:r>
          </a:p>
        </p:txBody>
      </p:sp>
      <p:pic>
        <p:nvPicPr>
          <p:cNvPr id="27650" name="Picture 11">
            <a:extLst>
              <a:ext uri="{FF2B5EF4-FFF2-40B4-BE49-F238E27FC236}">
                <a16:creationId xmlns:a16="http://schemas.microsoft.com/office/drawing/2014/main" id="{1BB7F82F-B7FB-0A40-90DB-8F92A0C97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7400" y="1963738"/>
            <a:ext cx="2489200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Text Box 12">
            <a:extLst>
              <a:ext uri="{FF2B5EF4-FFF2-40B4-BE49-F238E27FC236}">
                <a16:creationId xmlns:a16="http://schemas.microsoft.com/office/drawing/2014/main" id="{7E9B9A70-BC25-9948-8588-481AD986F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775" y="5638800"/>
            <a:ext cx="2720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Coughing friend</a:t>
            </a:r>
          </a:p>
        </p:txBody>
      </p:sp>
      <p:sp>
        <p:nvSpPr>
          <p:cNvPr id="27652" name="TextBox 1">
            <a:extLst>
              <a:ext uri="{FF2B5EF4-FFF2-40B4-BE49-F238E27FC236}">
                <a16:creationId xmlns:a16="http://schemas.microsoft.com/office/drawing/2014/main" id="{952B92BA-3AF8-8144-BC33-7C0EBE1118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175" y="4800600"/>
            <a:ext cx="34766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0000CC"/>
                </a:solidFill>
              </a:rPr>
              <a:t>John has emphysema</a:t>
            </a:r>
          </a:p>
        </p:txBody>
      </p:sp>
    </p:spTree>
    <p:extLst>
      <p:ext uri="{BB962C8B-B14F-4D97-AF65-F5344CB8AC3E}">
        <p14:creationId xmlns:p14="http://schemas.microsoft.com/office/powerpoint/2010/main" val="249612672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7">
            <a:extLst>
              <a:ext uri="{FF2B5EF4-FFF2-40B4-BE49-F238E27FC236}">
                <a16:creationId xmlns:a16="http://schemas.microsoft.com/office/drawing/2014/main" id="{A15D34B9-B42C-2046-AA60-13C3C97E5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905000"/>
            <a:ext cx="2425700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6" name="Rectangle 8">
            <a:extLst>
              <a:ext uri="{FF2B5EF4-FFF2-40B4-BE49-F238E27FC236}">
                <a16:creationId xmlns:a16="http://schemas.microsoft.com/office/drawing/2014/main" id="{0F4F7F23-6EF8-2147-9F95-CE14B26DF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2475" y="3776663"/>
            <a:ext cx="1730375" cy="76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36867" name="Oval 9">
            <a:extLst>
              <a:ext uri="{FF2B5EF4-FFF2-40B4-BE49-F238E27FC236}">
                <a16:creationId xmlns:a16="http://schemas.microsoft.com/office/drawing/2014/main" id="{91B26261-BD60-9947-8D41-94870FE69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4113" y="3719513"/>
            <a:ext cx="115887" cy="1190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36868" name="Line 10">
            <a:extLst>
              <a:ext uri="{FF2B5EF4-FFF2-40B4-BE49-F238E27FC236}">
                <a16:creationId xmlns:a16="http://schemas.microsoft.com/office/drawing/2014/main" id="{75CCBCFF-45B7-9844-A423-54B58AFA6A61}"/>
              </a:ext>
            </a:extLst>
          </p:cNvPr>
          <p:cNvSpPr>
            <a:spLocks noChangeShapeType="1"/>
          </p:cNvSpPr>
          <p:nvPr/>
        </p:nvSpPr>
        <p:spPr bwMode="auto">
          <a:xfrm>
            <a:off x="5835650" y="36576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9" name="Line 11">
            <a:extLst>
              <a:ext uri="{FF2B5EF4-FFF2-40B4-BE49-F238E27FC236}">
                <a16:creationId xmlns:a16="http://schemas.microsoft.com/office/drawing/2014/main" id="{49A3030F-E84F-9E41-82CC-73AB4A337973}"/>
              </a:ext>
            </a:extLst>
          </p:cNvPr>
          <p:cNvSpPr>
            <a:spLocks noChangeShapeType="1"/>
          </p:cNvSpPr>
          <p:nvPr/>
        </p:nvSpPr>
        <p:spPr bwMode="auto">
          <a:xfrm>
            <a:off x="7559675" y="37338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0" name="Text Box 12">
            <a:extLst>
              <a:ext uri="{FF2B5EF4-FFF2-40B4-BE49-F238E27FC236}">
                <a16:creationId xmlns:a16="http://schemas.microsoft.com/office/drawing/2014/main" id="{93161F64-1A69-0A46-A08D-9BB2864F7B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5653088"/>
            <a:ext cx="20812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Curve fitting</a:t>
            </a:r>
          </a:p>
        </p:txBody>
      </p:sp>
      <p:sp>
        <p:nvSpPr>
          <p:cNvPr id="36871" name="Text Box 12">
            <a:extLst>
              <a:ext uri="{FF2B5EF4-FFF2-40B4-BE49-F238E27FC236}">
                <a16:creationId xmlns:a16="http://schemas.microsoft.com/office/drawing/2014/main" id="{A883B56E-968B-3840-9471-D726E5F963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775" y="5638800"/>
            <a:ext cx="2720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Coughing friend</a:t>
            </a:r>
          </a:p>
        </p:txBody>
      </p:sp>
      <p:sp>
        <p:nvSpPr>
          <p:cNvPr id="36872" name="Rectangle 2">
            <a:extLst>
              <a:ext uri="{FF2B5EF4-FFF2-40B4-BE49-F238E27FC236}">
                <a16:creationId xmlns:a16="http://schemas.microsoft.com/office/drawing/2014/main" id="{6EDB3F61-A562-3045-9C17-6473571D96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altLang="en-US"/>
              <a:t>Inductive inference</a:t>
            </a:r>
          </a:p>
        </p:txBody>
      </p:sp>
      <p:pic>
        <p:nvPicPr>
          <p:cNvPr id="36873" name="Picture 19">
            <a:extLst>
              <a:ext uri="{FF2B5EF4-FFF2-40B4-BE49-F238E27FC236}">
                <a16:creationId xmlns:a16="http://schemas.microsoft.com/office/drawing/2014/main" id="{D84C3D6C-C3AA-CF4C-96A2-0201FA4EF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7400" y="1963738"/>
            <a:ext cx="2489200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005995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115AD031-B54D-4E41-A38C-3308805415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Inductive inference</a:t>
            </a:r>
          </a:p>
        </p:txBody>
      </p:sp>
      <p:pic>
        <p:nvPicPr>
          <p:cNvPr id="38914" name="Picture 8">
            <a:extLst>
              <a:ext uri="{FF2B5EF4-FFF2-40B4-BE49-F238E27FC236}">
                <a16:creationId xmlns:a16="http://schemas.microsoft.com/office/drawing/2014/main" id="{183C7D41-7F67-C74D-A191-546944F16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325" y="1930400"/>
            <a:ext cx="2286000" cy="34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Text Box 9">
            <a:extLst>
              <a:ext uri="{FF2B5EF4-FFF2-40B4-BE49-F238E27FC236}">
                <a16:creationId xmlns:a16="http://schemas.microsoft.com/office/drawing/2014/main" id="{FDD24DEA-967C-604C-BDAE-FD4B3D981D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5653088"/>
            <a:ext cx="20812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Curve fitting</a:t>
            </a:r>
          </a:p>
        </p:txBody>
      </p:sp>
      <p:sp>
        <p:nvSpPr>
          <p:cNvPr id="38916" name="Text Box 12">
            <a:extLst>
              <a:ext uri="{FF2B5EF4-FFF2-40B4-BE49-F238E27FC236}">
                <a16:creationId xmlns:a16="http://schemas.microsoft.com/office/drawing/2014/main" id="{39E35DF9-EB64-D841-B7E9-A546A83583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775" y="5638800"/>
            <a:ext cx="2720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Coughing friend</a:t>
            </a:r>
          </a:p>
        </p:txBody>
      </p:sp>
      <p:pic>
        <p:nvPicPr>
          <p:cNvPr id="38917" name="Picture 13">
            <a:extLst>
              <a:ext uri="{FF2B5EF4-FFF2-40B4-BE49-F238E27FC236}">
                <a16:creationId xmlns:a16="http://schemas.microsoft.com/office/drawing/2014/main" id="{787AEC99-957D-0E4E-A8D2-385A5B02E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7400" y="1963738"/>
            <a:ext cx="2489200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8" name="TextBox 14">
            <a:extLst>
              <a:ext uri="{FF2B5EF4-FFF2-40B4-BE49-F238E27FC236}">
                <a16:creationId xmlns:a16="http://schemas.microsoft.com/office/drawing/2014/main" id="{D4E45958-F366-EA4A-8315-1089AFD320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138" y="4800600"/>
            <a:ext cx="25860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0000CC"/>
                </a:solidFill>
              </a:rPr>
              <a:t>John has a cold</a:t>
            </a:r>
          </a:p>
        </p:txBody>
      </p:sp>
    </p:spTree>
    <p:extLst>
      <p:ext uri="{BB962C8B-B14F-4D97-AF65-F5344CB8AC3E}">
        <p14:creationId xmlns:p14="http://schemas.microsoft.com/office/powerpoint/2010/main" val="287946359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>
            <a:extLst>
              <a:ext uri="{FF2B5EF4-FFF2-40B4-BE49-F238E27FC236}">
                <a16:creationId xmlns:a16="http://schemas.microsoft.com/office/drawing/2014/main" id="{D4C6440B-3657-6F47-B78D-716DD9C256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Inductive inference</a:t>
            </a:r>
          </a:p>
        </p:txBody>
      </p:sp>
      <p:pic>
        <p:nvPicPr>
          <p:cNvPr id="40962" name="Picture 8">
            <a:extLst>
              <a:ext uri="{FF2B5EF4-FFF2-40B4-BE49-F238E27FC236}">
                <a16:creationId xmlns:a16="http://schemas.microsoft.com/office/drawing/2014/main" id="{DC3A65B9-1A14-FB44-BAD0-EF12C6D6E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981200"/>
            <a:ext cx="234950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Text Box 9">
            <a:extLst>
              <a:ext uri="{FF2B5EF4-FFF2-40B4-BE49-F238E27FC236}">
                <a16:creationId xmlns:a16="http://schemas.microsoft.com/office/drawing/2014/main" id="{903795C9-8028-FB4A-A9CE-542AFC349D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5653088"/>
            <a:ext cx="20812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Curve fitting</a:t>
            </a:r>
          </a:p>
        </p:txBody>
      </p:sp>
      <p:pic>
        <p:nvPicPr>
          <p:cNvPr id="40964" name="Picture 11">
            <a:extLst>
              <a:ext uri="{FF2B5EF4-FFF2-40B4-BE49-F238E27FC236}">
                <a16:creationId xmlns:a16="http://schemas.microsoft.com/office/drawing/2014/main" id="{A86C9A35-7EF5-774B-B99F-0E26D7C192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7400" y="1963738"/>
            <a:ext cx="2489200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Text Box 12">
            <a:extLst>
              <a:ext uri="{FF2B5EF4-FFF2-40B4-BE49-F238E27FC236}">
                <a16:creationId xmlns:a16="http://schemas.microsoft.com/office/drawing/2014/main" id="{6722363F-8DC5-2A4C-9F3F-325528D8E5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775" y="5638800"/>
            <a:ext cx="2720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Coughing friend</a:t>
            </a:r>
          </a:p>
        </p:txBody>
      </p:sp>
      <p:sp>
        <p:nvSpPr>
          <p:cNvPr id="40966" name="TextBox 1">
            <a:extLst>
              <a:ext uri="{FF2B5EF4-FFF2-40B4-BE49-F238E27FC236}">
                <a16:creationId xmlns:a16="http://schemas.microsoft.com/office/drawing/2014/main" id="{96AB0CF8-7756-B549-AEC0-13F83D04F2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175" y="4800600"/>
            <a:ext cx="34766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0000CC"/>
                </a:solidFill>
              </a:rPr>
              <a:t>John has emphysema</a:t>
            </a:r>
          </a:p>
        </p:txBody>
      </p:sp>
    </p:spTree>
    <p:extLst>
      <p:ext uri="{BB962C8B-B14F-4D97-AF65-F5344CB8AC3E}">
        <p14:creationId xmlns:p14="http://schemas.microsoft.com/office/powerpoint/2010/main" val="37649580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3">
            <a:extLst>
              <a:ext uri="{FF2B5EF4-FFF2-40B4-BE49-F238E27FC236}">
                <a16:creationId xmlns:a16="http://schemas.microsoft.com/office/drawing/2014/main" id="{4DE0491E-3F1E-8841-931A-5312E4462C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en-US" i="1"/>
              <a:t>D</a:t>
            </a:r>
            <a:r>
              <a:rPr lang="en-US" altLang="en-US"/>
              <a:t>: </a:t>
            </a: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endParaRPr lang="en-US" altLang="en-US"/>
          </a:p>
          <a:p>
            <a:pPr eaLnBrk="1" hangingPunct="1"/>
            <a:r>
              <a:rPr lang="en-US" altLang="en-US" i="1"/>
              <a:t>h</a:t>
            </a:r>
            <a:r>
              <a:rPr lang="en-US" altLang="en-US" i="1" baseline="-25000"/>
              <a:t>1</a:t>
            </a:r>
            <a:r>
              <a:rPr lang="en-US" altLang="en-US"/>
              <a:t>:                    </a:t>
            </a:r>
            <a:r>
              <a:rPr lang="en-US" altLang="en-US" i="1"/>
              <a:t>h</a:t>
            </a:r>
            <a:r>
              <a:rPr lang="en-US" altLang="en-US" i="1" baseline="-25000"/>
              <a:t>2</a:t>
            </a:r>
            <a:r>
              <a:rPr lang="en-US" altLang="en-US"/>
              <a:t>:                     </a:t>
            </a:r>
            <a:r>
              <a:rPr lang="en-US" altLang="en-US" i="1"/>
              <a:t>h</a:t>
            </a:r>
            <a:r>
              <a:rPr lang="en-US" altLang="en-US" i="1" baseline="-25000"/>
              <a:t>3</a:t>
            </a:r>
            <a:r>
              <a:rPr lang="en-US" altLang="en-US"/>
              <a:t>: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 sz="2400"/>
          </a:p>
        </p:txBody>
      </p:sp>
      <p:pic>
        <p:nvPicPr>
          <p:cNvPr id="43010" name="Picture 1032">
            <a:extLst>
              <a:ext uri="{FF2B5EF4-FFF2-40B4-BE49-F238E27FC236}">
                <a16:creationId xmlns:a16="http://schemas.microsoft.com/office/drawing/2014/main" id="{2B40C204-27F8-E54F-AD5E-452774803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538" y="4248150"/>
            <a:ext cx="1795462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1031">
            <a:extLst>
              <a:ext uri="{FF2B5EF4-FFF2-40B4-BE49-F238E27FC236}">
                <a16:creationId xmlns:a16="http://schemas.microsoft.com/office/drawing/2014/main" id="{EA770EFD-FCF9-AF43-9466-88BFE9980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4116388"/>
            <a:ext cx="1905000" cy="272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Rectangle 2">
            <a:extLst>
              <a:ext uri="{FF2B5EF4-FFF2-40B4-BE49-F238E27FC236}">
                <a16:creationId xmlns:a16="http://schemas.microsoft.com/office/drawing/2014/main" id="{07E4A6B7-B8F9-1742-B3FF-536845C9E9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-762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Curve fitting</a:t>
            </a:r>
          </a:p>
        </p:txBody>
      </p:sp>
      <p:pic>
        <p:nvPicPr>
          <p:cNvPr id="43013" name="Picture 1032">
            <a:extLst>
              <a:ext uri="{FF2B5EF4-FFF2-40B4-BE49-F238E27FC236}">
                <a16:creationId xmlns:a16="http://schemas.microsoft.com/office/drawing/2014/main" id="{B98CA99E-E424-1C48-A813-2B4A15EB1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338" y="4248150"/>
            <a:ext cx="175260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3014" name="Group 1">
            <a:extLst>
              <a:ext uri="{FF2B5EF4-FFF2-40B4-BE49-F238E27FC236}">
                <a16:creationId xmlns:a16="http://schemas.microsoft.com/office/drawing/2014/main" id="{B5874CF8-5A54-5441-AE80-86D5937E3D2F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1066800"/>
            <a:ext cx="1865313" cy="2667000"/>
            <a:chOff x="2667000" y="381000"/>
            <a:chExt cx="2425700" cy="3467100"/>
          </a:xfrm>
        </p:grpSpPr>
        <p:pic>
          <p:nvPicPr>
            <p:cNvPr id="43022" name="Picture 1031">
              <a:extLst>
                <a:ext uri="{FF2B5EF4-FFF2-40B4-BE49-F238E27FC236}">
                  <a16:creationId xmlns:a16="http://schemas.microsoft.com/office/drawing/2014/main" id="{DF565C16-3A3C-DD4A-935E-6E14416D2F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381000"/>
              <a:ext cx="2425700" cy="3467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23" name="Rectangle 1032">
              <a:extLst>
                <a:ext uri="{FF2B5EF4-FFF2-40B4-BE49-F238E27FC236}">
                  <a16:creationId xmlns:a16="http://schemas.microsoft.com/office/drawing/2014/main" id="{441BAFB2-5E77-614D-9571-E8274E236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7875" y="2252663"/>
              <a:ext cx="1730375" cy="7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43024" name="Oval 1033">
              <a:extLst>
                <a:ext uri="{FF2B5EF4-FFF2-40B4-BE49-F238E27FC236}">
                  <a16:creationId xmlns:a16="http://schemas.microsoft.com/office/drawing/2014/main" id="{3EE643A8-2EE8-1C45-B6A2-E02D5EAA9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9513" y="2195513"/>
              <a:ext cx="115887" cy="11906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43025" name="Line 1034">
              <a:extLst>
                <a:ext uri="{FF2B5EF4-FFF2-40B4-BE49-F238E27FC236}">
                  <a16:creationId xmlns:a16="http://schemas.microsoft.com/office/drawing/2014/main" id="{390DC187-2410-A54B-8C1C-4DFB24161F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21050" y="2133600"/>
              <a:ext cx="0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26" name="Line 1035">
              <a:extLst>
                <a:ext uri="{FF2B5EF4-FFF2-40B4-BE49-F238E27FC236}">
                  <a16:creationId xmlns:a16="http://schemas.microsoft.com/office/drawing/2014/main" id="{02D398C7-676E-1F41-A7AC-4C400507B7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5075" y="2209800"/>
              <a:ext cx="0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3015" name="Text Box 6">
            <a:extLst>
              <a:ext uri="{FF2B5EF4-FFF2-40B4-BE49-F238E27FC236}">
                <a16:creationId xmlns:a16="http://schemas.microsoft.com/office/drawing/2014/main" id="{52878CF2-963A-F24E-8B92-E237B4156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2667000"/>
            <a:ext cx="15732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Posterior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probability</a:t>
            </a:r>
          </a:p>
        </p:txBody>
      </p:sp>
      <p:sp>
        <p:nvSpPr>
          <p:cNvPr id="43016" name="Line 7">
            <a:extLst>
              <a:ext uri="{FF2B5EF4-FFF2-40B4-BE49-F238E27FC236}">
                <a16:creationId xmlns:a16="http://schemas.microsoft.com/office/drawing/2014/main" id="{EA074C83-E4D2-1243-92AA-761186EC93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24400" y="2133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7" name="Text Box 8">
            <a:extLst>
              <a:ext uri="{FF2B5EF4-FFF2-40B4-BE49-F238E27FC236}">
                <a16:creationId xmlns:a16="http://schemas.microsoft.com/office/drawing/2014/main" id="{580CE732-2265-E643-9EEB-394B6BCE55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2819400"/>
            <a:ext cx="1438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9900"/>
                </a:solidFill>
              </a:rPr>
              <a:t>Evidence</a:t>
            </a:r>
            <a:endParaRPr lang="en-US" altLang="en-US" sz="2400">
              <a:solidFill>
                <a:srgbClr val="FF0000"/>
              </a:solidFill>
            </a:endParaRPr>
          </a:p>
        </p:txBody>
      </p:sp>
      <p:sp>
        <p:nvSpPr>
          <p:cNvPr id="43018" name="Line 9">
            <a:extLst>
              <a:ext uri="{FF2B5EF4-FFF2-40B4-BE49-F238E27FC236}">
                <a16:creationId xmlns:a16="http://schemas.microsoft.com/office/drawing/2014/main" id="{515BB85C-C5BE-3E4A-9D77-DE3BCDB6423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00800" y="2209800"/>
            <a:ext cx="0" cy="4572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9" name="Text Box 11">
            <a:extLst>
              <a:ext uri="{FF2B5EF4-FFF2-40B4-BE49-F238E27FC236}">
                <a16:creationId xmlns:a16="http://schemas.microsoft.com/office/drawing/2014/main" id="{9157FC99-EC0B-2A46-AF33-5CACEF3D9E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2667000"/>
            <a:ext cx="165576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7030A0"/>
                </a:solidFill>
              </a:rPr>
              <a:t>Prior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7030A0"/>
                </a:solidFill>
              </a:rPr>
              <a:t>knowledge</a:t>
            </a:r>
          </a:p>
        </p:txBody>
      </p:sp>
      <p:sp>
        <p:nvSpPr>
          <p:cNvPr id="43020" name="Line 12">
            <a:extLst>
              <a:ext uri="{FF2B5EF4-FFF2-40B4-BE49-F238E27FC236}">
                <a16:creationId xmlns:a16="http://schemas.microsoft.com/office/drawing/2014/main" id="{13640ABE-8A1C-8B44-95BA-C9342734BD5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772400" y="2133600"/>
            <a:ext cx="304800" cy="457200"/>
          </a:xfrm>
          <a:prstGeom prst="line">
            <a:avLst/>
          </a:prstGeom>
          <a:noFill/>
          <a:ln w="9525">
            <a:solidFill>
              <a:srgbClr val="6C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21" name="Text Box 13">
            <a:extLst>
              <a:ext uri="{FF2B5EF4-FFF2-40B4-BE49-F238E27FC236}">
                <a16:creationId xmlns:a16="http://schemas.microsoft.com/office/drawing/2014/main" id="{D069E5F9-BAFF-7641-9FAD-3306092FF4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1447800"/>
            <a:ext cx="38322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P(h|d) </a:t>
            </a:r>
            <a:r>
              <a:rPr lang="el-GR" altLang="en-US"/>
              <a:t>α</a:t>
            </a:r>
            <a:r>
              <a:rPr lang="en-US" altLang="en-US"/>
              <a:t> </a:t>
            </a:r>
            <a:r>
              <a:rPr lang="en-US" altLang="en-US" b="1">
                <a:solidFill>
                  <a:srgbClr val="009900"/>
                </a:solidFill>
              </a:rPr>
              <a:t>P(d|h)</a:t>
            </a:r>
            <a:r>
              <a:rPr lang="en-US" altLang="en-US"/>
              <a:t> </a:t>
            </a:r>
            <a:r>
              <a:rPr lang="en-US" altLang="en-US" b="1">
                <a:solidFill>
                  <a:srgbClr val="7030A0"/>
                </a:solidFill>
              </a:rPr>
              <a:t>P(h)</a:t>
            </a:r>
            <a:endParaRPr lang="el-GR" altLang="en-US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572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2">
            <a:extLst>
              <a:ext uri="{FF2B5EF4-FFF2-40B4-BE49-F238E27FC236}">
                <a16:creationId xmlns:a16="http://schemas.microsoft.com/office/drawing/2014/main" id="{7825F6BC-169F-394E-9504-45265E37C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75" y="4113213"/>
            <a:ext cx="177482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5" name="Freeform 3">
            <a:extLst>
              <a:ext uri="{FF2B5EF4-FFF2-40B4-BE49-F238E27FC236}">
                <a16:creationId xmlns:a16="http://schemas.microsoft.com/office/drawing/2014/main" id="{EB4A40F6-468A-EA42-9432-0112AFA2ABAD}"/>
              </a:ext>
            </a:extLst>
          </p:cNvPr>
          <p:cNvSpPr>
            <a:spLocks/>
          </p:cNvSpPr>
          <p:nvPr/>
        </p:nvSpPr>
        <p:spPr bwMode="auto">
          <a:xfrm rot="946845">
            <a:off x="1843088" y="7150100"/>
            <a:ext cx="800100" cy="152400"/>
          </a:xfrm>
          <a:custGeom>
            <a:avLst/>
            <a:gdLst>
              <a:gd name="T0" fmla="*/ 0 w 1920"/>
              <a:gd name="T1" fmla="*/ 2147483647 h 192"/>
              <a:gd name="T2" fmla="*/ 2147483647 w 1920"/>
              <a:gd name="T3" fmla="*/ 0 h 192"/>
              <a:gd name="T4" fmla="*/ 2147483647 w 1920"/>
              <a:gd name="T5" fmla="*/ 2147483647 h 192"/>
              <a:gd name="T6" fmla="*/ 2147483647 w 1920"/>
              <a:gd name="T7" fmla="*/ 2147483647 h 192"/>
              <a:gd name="T8" fmla="*/ 2147483647 w 1920"/>
              <a:gd name="T9" fmla="*/ 2147483647 h 192"/>
              <a:gd name="T10" fmla="*/ 2147483647 w 1920"/>
              <a:gd name="T11" fmla="*/ 0 h 192"/>
              <a:gd name="T12" fmla="*/ 2147483647 w 1920"/>
              <a:gd name="T13" fmla="*/ 2147483647 h 192"/>
              <a:gd name="T14" fmla="*/ 2147483647 w 1920"/>
              <a:gd name="T15" fmla="*/ 2147483647 h 192"/>
              <a:gd name="T16" fmla="*/ 2147483647 w 1920"/>
              <a:gd name="T17" fmla="*/ 2147483647 h 192"/>
              <a:gd name="T18" fmla="*/ 2147483647 w 1920"/>
              <a:gd name="T19" fmla="*/ 0 h 192"/>
              <a:gd name="T20" fmla="*/ 2147483647 w 1920"/>
              <a:gd name="T21" fmla="*/ 2147483647 h 192"/>
              <a:gd name="T22" fmla="*/ 2147483647 w 1920"/>
              <a:gd name="T23" fmla="*/ 2147483647 h 192"/>
              <a:gd name="T24" fmla="*/ 2147483647 w 1920"/>
              <a:gd name="T25" fmla="*/ 2147483647 h 192"/>
              <a:gd name="T26" fmla="*/ 2147483647 w 1920"/>
              <a:gd name="T27" fmla="*/ 0 h 192"/>
              <a:gd name="T28" fmla="*/ 2147483647 w 1920"/>
              <a:gd name="T29" fmla="*/ 2147483647 h 192"/>
              <a:gd name="T30" fmla="*/ 2147483647 w 1920"/>
              <a:gd name="T31" fmla="*/ 2147483647 h 192"/>
              <a:gd name="T32" fmla="*/ 2147483647 w 1920"/>
              <a:gd name="T33" fmla="*/ 2147483647 h 192"/>
              <a:gd name="T34" fmla="*/ 2147483647 w 1920"/>
              <a:gd name="T35" fmla="*/ 0 h 192"/>
              <a:gd name="T36" fmla="*/ 2147483647 w 1920"/>
              <a:gd name="T37" fmla="*/ 2147483647 h 192"/>
              <a:gd name="T38" fmla="*/ 2147483647 w 1920"/>
              <a:gd name="T39" fmla="*/ 2147483647 h 192"/>
              <a:gd name="T40" fmla="*/ 2147483647 w 1920"/>
              <a:gd name="T41" fmla="*/ 2147483647 h 192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920" h="192">
                <a:moveTo>
                  <a:pt x="0" y="96"/>
                </a:moveTo>
                <a:cubicBezTo>
                  <a:pt x="32" y="48"/>
                  <a:pt x="64" y="0"/>
                  <a:pt x="96" y="0"/>
                </a:cubicBezTo>
                <a:cubicBezTo>
                  <a:pt x="128" y="0"/>
                  <a:pt x="160" y="64"/>
                  <a:pt x="192" y="96"/>
                </a:cubicBezTo>
                <a:cubicBezTo>
                  <a:pt x="224" y="128"/>
                  <a:pt x="256" y="192"/>
                  <a:pt x="288" y="192"/>
                </a:cubicBezTo>
                <a:cubicBezTo>
                  <a:pt x="320" y="192"/>
                  <a:pt x="352" y="128"/>
                  <a:pt x="384" y="96"/>
                </a:cubicBezTo>
                <a:cubicBezTo>
                  <a:pt x="416" y="64"/>
                  <a:pt x="448" y="0"/>
                  <a:pt x="480" y="0"/>
                </a:cubicBezTo>
                <a:cubicBezTo>
                  <a:pt x="512" y="0"/>
                  <a:pt x="544" y="64"/>
                  <a:pt x="576" y="96"/>
                </a:cubicBezTo>
                <a:cubicBezTo>
                  <a:pt x="608" y="128"/>
                  <a:pt x="640" y="192"/>
                  <a:pt x="672" y="192"/>
                </a:cubicBezTo>
                <a:cubicBezTo>
                  <a:pt x="704" y="192"/>
                  <a:pt x="736" y="128"/>
                  <a:pt x="768" y="96"/>
                </a:cubicBezTo>
                <a:cubicBezTo>
                  <a:pt x="800" y="64"/>
                  <a:pt x="832" y="0"/>
                  <a:pt x="864" y="0"/>
                </a:cubicBezTo>
                <a:cubicBezTo>
                  <a:pt x="896" y="0"/>
                  <a:pt x="928" y="64"/>
                  <a:pt x="960" y="96"/>
                </a:cubicBezTo>
                <a:cubicBezTo>
                  <a:pt x="992" y="128"/>
                  <a:pt x="1024" y="192"/>
                  <a:pt x="1056" y="192"/>
                </a:cubicBezTo>
                <a:cubicBezTo>
                  <a:pt x="1088" y="192"/>
                  <a:pt x="1120" y="128"/>
                  <a:pt x="1152" y="96"/>
                </a:cubicBezTo>
                <a:cubicBezTo>
                  <a:pt x="1184" y="64"/>
                  <a:pt x="1216" y="0"/>
                  <a:pt x="1248" y="0"/>
                </a:cubicBezTo>
                <a:cubicBezTo>
                  <a:pt x="1280" y="0"/>
                  <a:pt x="1312" y="64"/>
                  <a:pt x="1344" y="96"/>
                </a:cubicBezTo>
                <a:cubicBezTo>
                  <a:pt x="1376" y="128"/>
                  <a:pt x="1408" y="192"/>
                  <a:pt x="1440" y="192"/>
                </a:cubicBezTo>
                <a:cubicBezTo>
                  <a:pt x="1472" y="192"/>
                  <a:pt x="1504" y="128"/>
                  <a:pt x="1536" y="96"/>
                </a:cubicBezTo>
                <a:cubicBezTo>
                  <a:pt x="1568" y="64"/>
                  <a:pt x="1600" y="0"/>
                  <a:pt x="1632" y="0"/>
                </a:cubicBezTo>
                <a:cubicBezTo>
                  <a:pt x="1664" y="0"/>
                  <a:pt x="1696" y="64"/>
                  <a:pt x="1728" y="96"/>
                </a:cubicBezTo>
                <a:cubicBezTo>
                  <a:pt x="1760" y="128"/>
                  <a:pt x="1792" y="192"/>
                  <a:pt x="1824" y="192"/>
                </a:cubicBezTo>
                <a:cubicBezTo>
                  <a:pt x="1856" y="192"/>
                  <a:pt x="1904" y="112"/>
                  <a:pt x="1920" y="96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31076" name="Freeform 4">
            <a:extLst>
              <a:ext uri="{FF2B5EF4-FFF2-40B4-BE49-F238E27FC236}">
                <a16:creationId xmlns:a16="http://schemas.microsoft.com/office/drawing/2014/main" id="{6775BB63-2F09-3647-BFA7-1F4A916A95B8}"/>
              </a:ext>
            </a:extLst>
          </p:cNvPr>
          <p:cNvSpPr>
            <a:spLocks/>
          </p:cNvSpPr>
          <p:nvPr/>
        </p:nvSpPr>
        <p:spPr bwMode="auto">
          <a:xfrm>
            <a:off x="2627313" y="7267575"/>
            <a:ext cx="854075" cy="352425"/>
          </a:xfrm>
          <a:custGeom>
            <a:avLst/>
            <a:gdLst>
              <a:gd name="T0" fmla="*/ 0 w 538"/>
              <a:gd name="T1" fmla="*/ 2147483647 h 222"/>
              <a:gd name="T2" fmla="*/ 2147483647 w 538"/>
              <a:gd name="T3" fmla="*/ 2147483647 h 222"/>
              <a:gd name="T4" fmla="*/ 2147483647 w 538"/>
              <a:gd name="T5" fmla="*/ 2147483647 h 222"/>
              <a:gd name="T6" fmla="*/ 2147483647 w 538"/>
              <a:gd name="T7" fmla="*/ 2147483647 h 222"/>
              <a:gd name="T8" fmla="*/ 2147483647 w 538"/>
              <a:gd name="T9" fmla="*/ 2147483647 h 222"/>
              <a:gd name="T10" fmla="*/ 2147483647 w 538"/>
              <a:gd name="T11" fmla="*/ 2147483647 h 222"/>
              <a:gd name="T12" fmla="*/ 2147483647 w 538"/>
              <a:gd name="T13" fmla="*/ 2147483647 h 222"/>
              <a:gd name="T14" fmla="*/ 2147483647 w 538"/>
              <a:gd name="T15" fmla="*/ 2147483647 h 222"/>
              <a:gd name="T16" fmla="*/ 2147483647 w 538"/>
              <a:gd name="T17" fmla="*/ 2147483647 h 222"/>
              <a:gd name="T18" fmla="*/ 2147483647 w 538"/>
              <a:gd name="T19" fmla="*/ 2147483647 h 222"/>
              <a:gd name="T20" fmla="*/ 2147483647 w 538"/>
              <a:gd name="T21" fmla="*/ 2147483647 h 222"/>
              <a:gd name="T22" fmla="*/ 2147483647 w 538"/>
              <a:gd name="T23" fmla="*/ 2147483647 h 222"/>
              <a:gd name="T24" fmla="*/ 2147483647 w 538"/>
              <a:gd name="T25" fmla="*/ 2147483647 h 222"/>
              <a:gd name="T26" fmla="*/ 2147483647 w 538"/>
              <a:gd name="T27" fmla="*/ 2147483647 h 222"/>
              <a:gd name="T28" fmla="*/ 2147483647 w 538"/>
              <a:gd name="T29" fmla="*/ 2147483647 h 222"/>
              <a:gd name="T30" fmla="*/ 2147483647 w 538"/>
              <a:gd name="T31" fmla="*/ 2147483647 h 222"/>
              <a:gd name="T32" fmla="*/ 2147483647 w 538"/>
              <a:gd name="T33" fmla="*/ 2147483647 h 222"/>
              <a:gd name="T34" fmla="*/ 2147483647 w 538"/>
              <a:gd name="T35" fmla="*/ 2147483647 h 222"/>
              <a:gd name="T36" fmla="*/ 2147483647 w 538"/>
              <a:gd name="T37" fmla="*/ 2147483647 h 222"/>
              <a:gd name="T38" fmla="*/ 2147483647 w 538"/>
              <a:gd name="T39" fmla="*/ 2147483647 h 222"/>
              <a:gd name="T40" fmla="*/ 2147483647 w 538"/>
              <a:gd name="T41" fmla="*/ 2147483647 h 222"/>
              <a:gd name="T42" fmla="*/ 2147483647 w 538"/>
              <a:gd name="T43" fmla="*/ 2147483647 h 222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38" h="222">
                <a:moveTo>
                  <a:pt x="0" y="42"/>
                </a:moveTo>
                <a:cubicBezTo>
                  <a:pt x="14" y="21"/>
                  <a:pt x="29" y="0"/>
                  <a:pt x="37" y="3"/>
                </a:cubicBezTo>
                <a:cubicBezTo>
                  <a:pt x="46" y="5"/>
                  <a:pt x="45" y="38"/>
                  <a:pt x="48" y="56"/>
                </a:cubicBezTo>
                <a:cubicBezTo>
                  <a:pt x="52" y="73"/>
                  <a:pt x="51" y="106"/>
                  <a:pt x="60" y="109"/>
                </a:cubicBezTo>
                <a:cubicBezTo>
                  <a:pt x="68" y="111"/>
                  <a:pt x="84" y="82"/>
                  <a:pt x="97" y="69"/>
                </a:cubicBezTo>
                <a:cubicBezTo>
                  <a:pt x="109" y="56"/>
                  <a:pt x="127" y="28"/>
                  <a:pt x="134" y="30"/>
                </a:cubicBezTo>
                <a:cubicBezTo>
                  <a:pt x="142" y="32"/>
                  <a:pt x="142" y="65"/>
                  <a:pt x="145" y="83"/>
                </a:cubicBezTo>
                <a:cubicBezTo>
                  <a:pt x="150" y="101"/>
                  <a:pt x="149" y="134"/>
                  <a:pt x="156" y="136"/>
                </a:cubicBezTo>
                <a:cubicBezTo>
                  <a:pt x="165" y="138"/>
                  <a:pt x="181" y="110"/>
                  <a:pt x="194" y="97"/>
                </a:cubicBezTo>
                <a:cubicBezTo>
                  <a:pt x="206" y="84"/>
                  <a:pt x="223" y="55"/>
                  <a:pt x="231" y="58"/>
                </a:cubicBezTo>
                <a:cubicBezTo>
                  <a:pt x="239" y="60"/>
                  <a:pt x="239" y="93"/>
                  <a:pt x="243" y="111"/>
                </a:cubicBezTo>
                <a:cubicBezTo>
                  <a:pt x="246" y="128"/>
                  <a:pt x="246" y="161"/>
                  <a:pt x="254" y="163"/>
                </a:cubicBezTo>
                <a:cubicBezTo>
                  <a:pt x="262" y="166"/>
                  <a:pt x="279" y="137"/>
                  <a:pt x="291" y="124"/>
                </a:cubicBezTo>
                <a:cubicBezTo>
                  <a:pt x="304" y="111"/>
                  <a:pt x="320" y="83"/>
                  <a:pt x="329" y="85"/>
                </a:cubicBezTo>
                <a:cubicBezTo>
                  <a:pt x="336" y="87"/>
                  <a:pt x="335" y="120"/>
                  <a:pt x="340" y="138"/>
                </a:cubicBezTo>
                <a:cubicBezTo>
                  <a:pt x="343" y="156"/>
                  <a:pt x="343" y="189"/>
                  <a:pt x="351" y="191"/>
                </a:cubicBezTo>
                <a:cubicBezTo>
                  <a:pt x="358" y="193"/>
                  <a:pt x="376" y="165"/>
                  <a:pt x="388" y="152"/>
                </a:cubicBezTo>
                <a:cubicBezTo>
                  <a:pt x="401" y="139"/>
                  <a:pt x="417" y="110"/>
                  <a:pt x="425" y="112"/>
                </a:cubicBezTo>
                <a:cubicBezTo>
                  <a:pt x="434" y="115"/>
                  <a:pt x="433" y="148"/>
                  <a:pt x="437" y="165"/>
                </a:cubicBezTo>
                <a:cubicBezTo>
                  <a:pt x="440" y="183"/>
                  <a:pt x="432" y="222"/>
                  <a:pt x="448" y="218"/>
                </a:cubicBezTo>
                <a:cubicBezTo>
                  <a:pt x="464" y="214"/>
                  <a:pt x="526" y="148"/>
                  <a:pt x="532" y="142"/>
                </a:cubicBezTo>
                <a:cubicBezTo>
                  <a:pt x="538" y="136"/>
                  <a:pt x="496" y="173"/>
                  <a:pt x="487" y="181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45060" name="Text Box 5">
            <a:extLst>
              <a:ext uri="{FF2B5EF4-FFF2-40B4-BE49-F238E27FC236}">
                <a16:creationId xmlns:a16="http://schemas.microsoft.com/office/drawing/2014/main" id="{B1D52A30-2031-1140-95ED-537CE6F1C4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3732213"/>
            <a:ext cx="9556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Light</a:t>
            </a:r>
          </a:p>
        </p:txBody>
      </p:sp>
      <p:sp>
        <p:nvSpPr>
          <p:cNvPr id="45061" name="Text Box 6">
            <a:extLst>
              <a:ext uri="{FF2B5EF4-FFF2-40B4-BE49-F238E27FC236}">
                <a16:creationId xmlns:a16="http://schemas.microsoft.com/office/drawing/2014/main" id="{09C7D425-BDDE-1D40-93E9-AC22C5378F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175" y="5956300"/>
            <a:ext cx="12128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Sound</a:t>
            </a:r>
          </a:p>
        </p:txBody>
      </p:sp>
      <p:grpSp>
        <p:nvGrpSpPr>
          <p:cNvPr id="45062" name="Group 7">
            <a:extLst>
              <a:ext uri="{FF2B5EF4-FFF2-40B4-BE49-F238E27FC236}">
                <a16:creationId xmlns:a16="http://schemas.microsoft.com/office/drawing/2014/main" id="{F8EB2F12-D5C4-F64A-8831-79DD7893E256}"/>
              </a:ext>
            </a:extLst>
          </p:cNvPr>
          <p:cNvGrpSpPr>
            <a:grpSpLocks/>
          </p:cNvGrpSpPr>
          <p:nvPr/>
        </p:nvGrpSpPr>
        <p:grpSpPr bwMode="auto">
          <a:xfrm rot="877253" flipV="1">
            <a:off x="1676400" y="4037013"/>
            <a:ext cx="1828800" cy="77787"/>
            <a:chOff x="816" y="1728"/>
            <a:chExt cx="3984" cy="193"/>
          </a:xfrm>
        </p:grpSpPr>
        <p:sp>
          <p:nvSpPr>
            <p:cNvPr id="131080" name="Freeform 8">
              <a:extLst>
                <a:ext uri="{FF2B5EF4-FFF2-40B4-BE49-F238E27FC236}">
                  <a16:creationId xmlns:a16="http://schemas.microsoft.com/office/drawing/2014/main" id="{4DDF2CA7-D3CE-D148-9F54-A882143DC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0" y="1746"/>
              <a:ext cx="2068" cy="193"/>
            </a:xfrm>
            <a:custGeom>
              <a:avLst/>
              <a:gdLst>
                <a:gd name="T0" fmla="*/ 0 w 2064"/>
                <a:gd name="T1" fmla="*/ 96 h 193"/>
                <a:gd name="T2" fmla="*/ 96 w 2064"/>
                <a:gd name="T3" fmla="*/ 0 h 193"/>
                <a:gd name="T4" fmla="*/ 192 w 2064"/>
                <a:gd name="T5" fmla="*/ 96 h 193"/>
                <a:gd name="T6" fmla="*/ 291 w 2064"/>
                <a:gd name="T7" fmla="*/ 192 h 193"/>
                <a:gd name="T8" fmla="*/ 387 w 2064"/>
                <a:gd name="T9" fmla="*/ 96 h 193"/>
                <a:gd name="T10" fmla="*/ 483 w 2064"/>
                <a:gd name="T11" fmla="*/ 0 h 193"/>
                <a:gd name="T12" fmla="*/ 579 w 2064"/>
                <a:gd name="T13" fmla="*/ 96 h 193"/>
                <a:gd name="T14" fmla="*/ 675 w 2064"/>
                <a:gd name="T15" fmla="*/ 192 h 193"/>
                <a:gd name="T16" fmla="*/ 771 w 2064"/>
                <a:gd name="T17" fmla="*/ 96 h 193"/>
                <a:gd name="T18" fmla="*/ 870 w 2064"/>
                <a:gd name="T19" fmla="*/ 0 h 193"/>
                <a:gd name="T20" fmla="*/ 966 w 2064"/>
                <a:gd name="T21" fmla="*/ 96 h 193"/>
                <a:gd name="T22" fmla="*/ 1062 w 2064"/>
                <a:gd name="T23" fmla="*/ 192 h 193"/>
                <a:gd name="T24" fmla="*/ 1158 w 2064"/>
                <a:gd name="T25" fmla="*/ 96 h 193"/>
                <a:gd name="T26" fmla="*/ 1254 w 2064"/>
                <a:gd name="T27" fmla="*/ 0 h 193"/>
                <a:gd name="T28" fmla="*/ 1353 w 2064"/>
                <a:gd name="T29" fmla="*/ 96 h 193"/>
                <a:gd name="T30" fmla="*/ 1449 w 2064"/>
                <a:gd name="T31" fmla="*/ 192 h 193"/>
                <a:gd name="T32" fmla="*/ 1545 w 2064"/>
                <a:gd name="T33" fmla="*/ 96 h 193"/>
                <a:gd name="T34" fmla="*/ 1641 w 2064"/>
                <a:gd name="T35" fmla="*/ 0 h 193"/>
                <a:gd name="T36" fmla="*/ 1737 w 2064"/>
                <a:gd name="T37" fmla="*/ 96 h 193"/>
                <a:gd name="T38" fmla="*/ 1836 w 2064"/>
                <a:gd name="T39" fmla="*/ 192 h 193"/>
                <a:gd name="T40" fmla="*/ 1932 w 2064"/>
                <a:gd name="T41" fmla="*/ 90 h 193"/>
                <a:gd name="T42" fmla="*/ 2076 w 2064"/>
                <a:gd name="T43" fmla="*/ 84 h 19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64" h="193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3"/>
                    <a:pt x="1824" y="192"/>
                  </a:cubicBezTo>
                  <a:cubicBezTo>
                    <a:pt x="1856" y="191"/>
                    <a:pt x="1880" y="108"/>
                    <a:pt x="1920" y="90"/>
                  </a:cubicBezTo>
                  <a:cubicBezTo>
                    <a:pt x="1960" y="72"/>
                    <a:pt x="2034" y="85"/>
                    <a:pt x="2064" y="84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1081" name="Freeform 9">
              <a:extLst>
                <a:ext uri="{FF2B5EF4-FFF2-40B4-BE49-F238E27FC236}">
                  <a16:creationId xmlns:a16="http://schemas.microsoft.com/office/drawing/2014/main" id="{00002031-51A1-C04B-8254-49DB43102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" y="1744"/>
              <a:ext cx="1919" cy="193"/>
            </a:xfrm>
            <a:custGeom>
              <a:avLst/>
              <a:gdLst>
                <a:gd name="T0" fmla="*/ 0 w 1920"/>
                <a:gd name="T1" fmla="*/ 99 h 192"/>
                <a:gd name="T2" fmla="*/ 96 w 1920"/>
                <a:gd name="T3" fmla="*/ 0 h 192"/>
                <a:gd name="T4" fmla="*/ 192 w 1920"/>
                <a:gd name="T5" fmla="*/ 99 h 192"/>
                <a:gd name="T6" fmla="*/ 288 w 1920"/>
                <a:gd name="T7" fmla="*/ 195 h 192"/>
                <a:gd name="T8" fmla="*/ 384 w 1920"/>
                <a:gd name="T9" fmla="*/ 99 h 192"/>
                <a:gd name="T10" fmla="*/ 480 w 1920"/>
                <a:gd name="T11" fmla="*/ 0 h 192"/>
                <a:gd name="T12" fmla="*/ 576 w 1920"/>
                <a:gd name="T13" fmla="*/ 99 h 192"/>
                <a:gd name="T14" fmla="*/ 672 w 1920"/>
                <a:gd name="T15" fmla="*/ 195 h 192"/>
                <a:gd name="T16" fmla="*/ 768 w 1920"/>
                <a:gd name="T17" fmla="*/ 99 h 192"/>
                <a:gd name="T18" fmla="*/ 864 w 1920"/>
                <a:gd name="T19" fmla="*/ 0 h 192"/>
                <a:gd name="T20" fmla="*/ 960 w 1920"/>
                <a:gd name="T21" fmla="*/ 99 h 192"/>
                <a:gd name="T22" fmla="*/ 1053 w 1920"/>
                <a:gd name="T23" fmla="*/ 195 h 192"/>
                <a:gd name="T24" fmla="*/ 1149 w 1920"/>
                <a:gd name="T25" fmla="*/ 99 h 192"/>
                <a:gd name="T26" fmla="*/ 1245 w 1920"/>
                <a:gd name="T27" fmla="*/ 0 h 192"/>
                <a:gd name="T28" fmla="*/ 1341 w 1920"/>
                <a:gd name="T29" fmla="*/ 99 h 192"/>
                <a:gd name="T30" fmla="*/ 1437 w 1920"/>
                <a:gd name="T31" fmla="*/ 195 h 192"/>
                <a:gd name="T32" fmla="*/ 1533 w 1920"/>
                <a:gd name="T33" fmla="*/ 99 h 192"/>
                <a:gd name="T34" fmla="*/ 1629 w 1920"/>
                <a:gd name="T35" fmla="*/ 0 h 192"/>
                <a:gd name="T36" fmla="*/ 1725 w 1920"/>
                <a:gd name="T37" fmla="*/ 99 h 192"/>
                <a:gd name="T38" fmla="*/ 1821 w 1920"/>
                <a:gd name="T39" fmla="*/ 195 h 192"/>
                <a:gd name="T40" fmla="*/ 1917 w 1920"/>
                <a:gd name="T41" fmla="*/ 99 h 19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920" h="192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2"/>
                    <a:pt x="1824" y="192"/>
                  </a:cubicBezTo>
                  <a:cubicBezTo>
                    <a:pt x="1856" y="192"/>
                    <a:pt x="1904" y="112"/>
                    <a:pt x="1920" y="96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45063" name="Group 10">
            <a:extLst>
              <a:ext uri="{FF2B5EF4-FFF2-40B4-BE49-F238E27FC236}">
                <a16:creationId xmlns:a16="http://schemas.microsoft.com/office/drawing/2014/main" id="{5AFA42F1-22E9-2541-AFD8-31F908148B60}"/>
              </a:ext>
            </a:extLst>
          </p:cNvPr>
          <p:cNvGrpSpPr>
            <a:grpSpLocks/>
          </p:cNvGrpSpPr>
          <p:nvPr/>
        </p:nvGrpSpPr>
        <p:grpSpPr bwMode="auto">
          <a:xfrm rot="877253" flipV="1">
            <a:off x="1676400" y="4416425"/>
            <a:ext cx="1828800" cy="77788"/>
            <a:chOff x="816" y="1728"/>
            <a:chExt cx="3984" cy="193"/>
          </a:xfrm>
        </p:grpSpPr>
        <p:sp>
          <p:nvSpPr>
            <p:cNvPr id="131083" name="Freeform 11">
              <a:extLst>
                <a:ext uri="{FF2B5EF4-FFF2-40B4-BE49-F238E27FC236}">
                  <a16:creationId xmlns:a16="http://schemas.microsoft.com/office/drawing/2014/main" id="{803233A9-1261-4348-9AE4-9565ABBF2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0" y="1746"/>
              <a:ext cx="2068" cy="193"/>
            </a:xfrm>
            <a:custGeom>
              <a:avLst/>
              <a:gdLst>
                <a:gd name="T0" fmla="*/ 0 w 2064"/>
                <a:gd name="T1" fmla="*/ 96 h 193"/>
                <a:gd name="T2" fmla="*/ 96 w 2064"/>
                <a:gd name="T3" fmla="*/ 0 h 193"/>
                <a:gd name="T4" fmla="*/ 192 w 2064"/>
                <a:gd name="T5" fmla="*/ 96 h 193"/>
                <a:gd name="T6" fmla="*/ 291 w 2064"/>
                <a:gd name="T7" fmla="*/ 192 h 193"/>
                <a:gd name="T8" fmla="*/ 387 w 2064"/>
                <a:gd name="T9" fmla="*/ 96 h 193"/>
                <a:gd name="T10" fmla="*/ 483 w 2064"/>
                <a:gd name="T11" fmla="*/ 0 h 193"/>
                <a:gd name="T12" fmla="*/ 579 w 2064"/>
                <a:gd name="T13" fmla="*/ 96 h 193"/>
                <a:gd name="T14" fmla="*/ 675 w 2064"/>
                <a:gd name="T15" fmla="*/ 192 h 193"/>
                <a:gd name="T16" fmla="*/ 771 w 2064"/>
                <a:gd name="T17" fmla="*/ 96 h 193"/>
                <a:gd name="T18" fmla="*/ 870 w 2064"/>
                <a:gd name="T19" fmla="*/ 0 h 193"/>
                <a:gd name="T20" fmla="*/ 966 w 2064"/>
                <a:gd name="T21" fmla="*/ 96 h 193"/>
                <a:gd name="T22" fmla="*/ 1062 w 2064"/>
                <a:gd name="T23" fmla="*/ 192 h 193"/>
                <a:gd name="T24" fmla="*/ 1158 w 2064"/>
                <a:gd name="T25" fmla="*/ 96 h 193"/>
                <a:gd name="T26" fmla="*/ 1254 w 2064"/>
                <a:gd name="T27" fmla="*/ 0 h 193"/>
                <a:gd name="T28" fmla="*/ 1353 w 2064"/>
                <a:gd name="T29" fmla="*/ 96 h 193"/>
                <a:gd name="T30" fmla="*/ 1449 w 2064"/>
                <a:gd name="T31" fmla="*/ 192 h 193"/>
                <a:gd name="T32" fmla="*/ 1545 w 2064"/>
                <a:gd name="T33" fmla="*/ 96 h 193"/>
                <a:gd name="T34" fmla="*/ 1641 w 2064"/>
                <a:gd name="T35" fmla="*/ 0 h 193"/>
                <a:gd name="T36" fmla="*/ 1737 w 2064"/>
                <a:gd name="T37" fmla="*/ 96 h 193"/>
                <a:gd name="T38" fmla="*/ 1836 w 2064"/>
                <a:gd name="T39" fmla="*/ 192 h 193"/>
                <a:gd name="T40" fmla="*/ 1932 w 2064"/>
                <a:gd name="T41" fmla="*/ 90 h 193"/>
                <a:gd name="T42" fmla="*/ 2076 w 2064"/>
                <a:gd name="T43" fmla="*/ 84 h 19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64" h="193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3"/>
                    <a:pt x="1824" y="192"/>
                  </a:cubicBezTo>
                  <a:cubicBezTo>
                    <a:pt x="1856" y="191"/>
                    <a:pt x="1880" y="108"/>
                    <a:pt x="1920" y="90"/>
                  </a:cubicBezTo>
                  <a:cubicBezTo>
                    <a:pt x="1960" y="72"/>
                    <a:pt x="2034" y="85"/>
                    <a:pt x="2064" y="84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1084" name="Freeform 12">
              <a:extLst>
                <a:ext uri="{FF2B5EF4-FFF2-40B4-BE49-F238E27FC236}">
                  <a16:creationId xmlns:a16="http://schemas.microsoft.com/office/drawing/2014/main" id="{3EDCBDA9-BF50-CB4E-8DBB-145B898BF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" y="1744"/>
              <a:ext cx="1919" cy="193"/>
            </a:xfrm>
            <a:custGeom>
              <a:avLst/>
              <a:gdLst>
                <a:gd name="T0" fmla="*/ 0 w 1920"/>
                <a:gd name="T1" fmla="*/ 99 h 192"/>
                <a:gd name="T2" fmla="*/ 96 w 1920"/>
                <a:gd name="T3" fmla="*/ 0 h 192"/>
                <a:gd name="T4" fmla="*/ 192 w 1920"/>
                <a:gd name="T5" fmla="*/ 99 h 192"/>
                <a:gd name="T6" fmla="*/ 288 w 1920"/>
                <a:gd name="T7" fmla="*/ 195 h 192"/>
                <a:gd name="T8" fmla="*/ 384 w 1920"/>
                <a:gd name="T9" fmla="*/ 99 h 192"/>
                <a:gd name="T10" fmla="*/ 480 w 1920"/>
                <a:gd name="T11" fmla="*/ 0 h 192"/>
                <a:gd name="T12" fmla="*/ 576 w 1920"/>
                <a:gd name="T13" fmla="*/ 99 h 192"/>
                <a:gd name="T14" fmla="*/ 672 w 1920"/>
                <a:gd name="T15" fmla="*/ 195 h 192"/>
                <a:gd name="T16" fmla="*/ 768 w 1920"/>
                <a:gd name="T17" fmla="*/ 99 h 192"/>
                <a:gd name="T18" fmla="*/ 864 w 1920"/>
                <a:gd name="T19" fmla="*/ 0 h 192"/>
                <a:gd name="T20" fmla="*/ 960 w 1920"/>
                <a:gd name="T21" fmla="*/ 99 h 192"/>
                <a:gd name="T22" fmla="*/ 1053 w 1920"/>
                <a:gd name="T23" fmla="*/ 195 h 192"/>
                <a:gd name="T24" fmla="*/ 1149 w 1920"/>
                <a:gd name="T25" fmla="*/ 99 h 192"/>
                <a:gd name="T26" fmla="*/ 1245 w 1920"/>
                <a:gd name="T27" fmla="*/ 0 h 192"/>
                <a:gd name="T28" fmla="*/ 1341 w 1920"/>
                <a:gd name="T29" fmla="*/ 99 h 192"/>
                <a:gd name="T30" fmla="*/ 1437 w 1920"/>
                <a:gd name="T31" fmla="*/ 195 h 192"/>
                <a:gd name="T32" fmla="*/ 1533 w 1920"/>
                <a:gd name="T33" fmla="*/ 99 h 192"/>
                <a:gd name="T34" fmla="*/ 1629 w 1920"/>
                <a:gd name="T35" fmla="*/ 0 h 192"/>
                <a:gd name="T36" fmla="*/ 1725 w 1920"/>
                <a:gd name="T37" fmla="*/ 99 h 192"/>
                <a:gd name="T38" fmla="*/ 1821 w 1920"/>
                <a:gd name="T39" fmla="*/ 195 h 192"/>
                <a:gd name="T40" fmla="*/ 1917 w 1920"/>
                <a:gd name="T41" fmla="*/ 99 h 19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920" h="192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2"/>
                    <a:pt x="1824" y="192"/>
                  </a:cubicBezTo>
                  <a:cubicBezTo>
                    <a:pt x="1856" y="192"/>
                    <a:pt x="1904" y="112"/>
                    <a:pt x="1920" y="96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45064" name="Group 13">
            <a:extLst>
              <a:ext uri="{FF2B5EF4-FFF2-40B4-BE49-F238E27FC236}">
                <a16:creationId xmlns:a16="http://schemas.microsoft.com/office/drawing/2014/main" id="{5D1ACD7F-A39F-4248-A271-EFE4196D42FE}"/>
              </a:ext>
            </a:extLst>
          </p:cNvPr>
          <p:cNvGrpSpPr>
            <a:grpSpLocks/>
          </p:cNvGrpSpPr>
          <p:nvPr/>
        </p:nvGrpSpPr>
        <p:grpSpPr bwMode="auto">
          <a:xfrm rot="877253" flipV="1">
            <a:off x="1676400" y="4797425"/>
            <a:ext cx="1828800" cy="77788"/>
            <a:chOff x="816" y="1728"/>
            <a:chExt cx="3984" cy="193"/>
          </a:xfrm>
        </p:grpSpPr>
        <p:sp>
          <p:nvSpPr>
            <p:cNvPr id="131086" name="Freeform 14">
              <a:extLst>
                <a:ext uri="{FF2B5EF4-FFF2-40B4-BE49-F238E27FC236}">
                  <a16:creationId xmlns:a16="http://schemas.microsoft.com/office/drawing/2014/main" id="{9D836086-CCD0-9345-9A2B-09B8634E4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0" y="1746"/>
              <a:ext cx="2068" cy="193"/>
            </a:xfrm>
            <a:custGeom>
              <a:avLst/>
              <a:gdLst>
                <a:gd name="T0" fmla="*/ 0 w 2064"/>
                <a:gd name="T1" fmla="*/ 96 h 193"/>
                <a:gd name="T2" fmla="*/ 96 w 2064"/>
                <a:gd name="T3" fmla="*/ 0 h 193"/>
                <a:gd name="T4" fmla="*/ 192 w 2064"/>
                <a:gd name="T5" fmla="*/ 96 h 193"/>
                <a:gd name="T6" fmla="*/ 291 w 2064"/>
                <a:gd name="T7" fmla="*/ 192 h 193"/>
                <a:gd name="T8" fmla="*/ 387 w 2064"/>
                <a:gd name="T9" fmla="*/ 96 h 193"/>
                <a:gd name="T10" fmla="*/ 483 w 2064"/>
                <a:gd name="T11" fmla="*/ 0 h 193"/>
                <a:gd name="T12" fmla="*/ 579 w 2064"/>
                <a:gd name="T13" fmla="*/ 96 h 193"/>
                <a:gd name="T14" fmla="*/ 675 w 2064"/>
                <a:gd name="T15" fmla="*/ 192 h 193"/>
                <a:gd name="T16" fmla="*/ 771 w 2064"/>
                <a:gd name="T17" fmla="*/ 96 h 193"/>
                <a:gd name="T18" fmla="*/ 870 w 2064"/>
                <a:gd name="T19" fmla="*/ 0 h 193"/>
                <a:gd name="T20" fmla="*/ 966 w 2064"/>
                <a:gd name="T21" fmla="*/ 96 h 193"/>
                <a:gd name="T22" fmla="*/ 1062 w 2064"/>
                <a:gd name="T23" fmla="*/ 192 h 193"/>
                <a:gd name="T24" fmla="*/ 1158 w 2064"/>
                <a:gd name="T25" fmla="*/ 96 h 193"/>
                <a:gd name="T26" fmla="*/ 1254 w 2064"/>
                <a:gd name="T27" fmla="*/ 0 h 193"/>
                <a:gd name="T28" fmla="*/ 1353 w 2064"/>
                <a:gd name="T29" fmla="*/ 96 h 193"/>
                <a:gd name="T30" fmla="*/ 1449 w 2064"/>
                <a:gd name="T31" fmla="*/ 192 h 193"/>
                <a:gd name="T32" fmla="*/ 1545 w 2064"/>
                <a:gd name="T33" fmla="*/ 96 h 193"/>
                <a:gd name="T34" fmla="*/ 1641 w 2064"/>
                <a:gd name="T35" fmla="*/ 0 h 193"/>
                <a:gd name="T36" fmla="*/ 1737 w 2064"/>
                <a:gd name="T37" fmla="*/ 96 h 193"/>
                <a:gd name="T38" fmla="*/ 1836 w 2064"/>
                <a:gd name="T39" fmla="*/ 192 h 193"/>
                <a:gd name="T40" fmla="*/ 1932 w 2064"/>
                <a:gd name="T41" fmla="*/ 90 h 193"/>
                <a:gd name="T42" fmla="*/ 2076 w 2064"/>
                <a:gd name="T43" fmla="*/ 84 h 19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64" h="193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3"/>
                    <a:pt x="1824" y="192"/>
                  </a:cubicBezTo>
                  <a:cubicBezTo>
                    <a:pt x="1856" y="191"/>
                    <a:pt x="1880" y="108"/>
                    <a:pt x="1920" y="90"/>
                  </a:cubicBezTo>
                  <a:cubicBezTo>
                    <a:pt x="1960" y="72"/>
                    <a:pt x="2034" y="85"/>
                    <a:pt x="2064" y="84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1087" name="Freeform 15">
              <a:extLst>
                <a:ext uri="{FF2B5EF4-FFF2-40B4-BE49-F238E27FC236}">
                  <a16:creationId xmlns:a16="http://schemas.microsoft.com/office/drawing/2014/main" id="{F33FF183-08F2-C44A-B00C-5487C7F04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" y="1744"/>
              <a:ext cx="1919" cy="193"/>
            </a:xfrm>
            <a:custGeom>
              <a:avLst/>
              <a:gdLst>
                <a:gd name="T0" fmla="*/ 0 w 1920"/>
                <a:gd name="T1" fmla="*/ 99 h 192"/>
                <a:gd name="T2" fmla="*/ 96 w 1920"/>
                <a:gd name="T3" fmla="*/ 0 h 192"/>
                <a:gd name="T4" fmla="*/ 192 w 1920"/>
                <a:gd name="T5" fmla="*/ 99 h 192"/>
                <a:gd name="T6" fmla="*/ 288 w 1920"/>
                <a:gd name="T7" fmla="*/ 195 h 192"/>
                <a:gd name="T8" fmla="*/ 384 w 1920"/>
                <a:gd name="T9" fmla="*/ 99 h 192"/>
                <a:gd name="T10" fmla="*/ 480 w 1920"/>
                <a:gd name="T11" fmla="*/ 0 h 192"/>
                <a:gd name="T12" fmla="*/ 576 w 1920"/>
                <a:gd name="T13" fmla="*/ 99 h 192"/>
                <a:gd name="T14" fmla="*/ 672 w 1920"/>
                <a:gd name="T15" fmla="*/ 195 h 192"/>
                <a:gd name="T16" fmla="*/ 768 w 1920"/>
                <a:gd name="T17" fmla="*/ 99 h 192"/>
                <a:gd name="T18" fmla="*/ 864 w 1920"/>
                <a:gd name="T19" fmla="*/ 0 h 192"/>
                <a:gd name="T20" fmla="*/ 960 w 1920"/>
                <a:gd name="T21" fmla="*/ 99 h 192"/>
                <a:gd name="T22" fmla="*/ 1053 w 1920"/>
                <a:gd name="T23" fmla="*/ 195 h 192"/>
                <a:gd name="T24" fmla="*/ 1149 w 1920"/>
                <a:gd name="T25" fmla="*/ 99 h 192"/>
                <a:gd name="T26" fmla="*/ 1245 w 1920"/>
                <a:gd name="T27" fmla="*/ 0 h 192"/>
                <a:gd name="T28" fmla="*/ 1341 w 1920"/>
                <a:gd name="T29" fmla="*/ 99 h 192"/>
                <a:gd name="T30" fmla="*/ 1437 w 1920"/>
                <a:gd name="T31" fmla="*/ 195 h 192"/>
                <a:gd name="T32" fmla="*/ 1533 w 1920"/>
                <a:gd name="T33" fmla="*/ 99 h 192"/>
                <a:gd name="T34" fmla="*/ 1629 w 1920"/>
                <a:gd name="T35" fmla="*/ 0 h 192"/>
                <a:gd name="T36" fmla="*/ 1725 w 1920"/>
                <a:gd name="T37" fmla="*/ 99 h 192"/>
                <a:gd name="T38" fmla="*/ 1821 w 1920"/>
                <a:gd name="T39" fmla="*/ 195 h 192"/>
                <a:gd name="T40" fmla="*/ 1917 w 1920"/>
                <a:gd name="T41" fmla="*/ 99 h 19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920" h="192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2"/>
                    <a:pt x="1824" y="192"/>
                  </a:cubicBezTo>
                  <a:cubicBezTo>
                    <a:pt x="1856" y="192"/>
                    <a:pt x="1904" y="112"/>
                    <a:pt x="1920" y="96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45065" name="Group 16">
            <a:extLst>
              <a:ext uri="{FF2B5EF4-FFF2-40B4-BE49-F238E27FC236}">
                <a16:creationId xmlns:a16="http://schemas.microsoft.com/office/drawing/2014/main" id="{A7383C90-2FD6-F243-8009-83D5363E03EE}"/>
              </a:ext>
            </a:extLst>
          </p:cNvPr>
          <p:cNvGrpSpPr>
            <a:grpSpLocks/>
          </p:cNvGrpSpPr>
          <p:nvPr/>
        </p:nvGrpSpPr>
        <p:grpSpPr bwMode="auto">
          <a:xfrm rot="21008051" flipV="1">
            <a:off x="1676400" y="5713413"/>
            <a:ext cx="1828800" cy="77787"/>
            <a:chOff x="816" y="1728"/>
            <a:chExt cx="3984" cy="193"/>
          </a:xfrm>
        </p:grpSpPr>
        <p:sp>
          <p:nvSpPr>
            <p:cNvPr id="131089" name="Freeform 17">
              <a:extLst>
                <a:ext uri="{FF2B5EF4-FFF2-40B4-BE49-F238E27FC236}">
                  <a16:creationId xmlns:a16="http://schemas.microsoft.com/office/drawing/2014/main" id="{475565E1-FCA4-6448-A419-8460D5F4E73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720" y="1761"/>
              <a:ext cx="2068" cy="193"/>
            </a:xfrm>
            <a:custGeom>
              <a:avLst/>
              <a:gdLst>
                <a:gd name="T0" fmla="*/ 0 w 2064"/>
                <a:gd name="T1" fmla="*/ 96 h 193"/>
                <a:gd name="T2" fmla="*/ 96 w 2064"/>
                <a:gd name="T3" fmla="*/ 0 h 193"/>
                <a:gd name="T4" fmla="*/ 192 w 2064"/>
                <a:gd name="T5" fmla="*/ 96 h 193"/>
                <a:gd name="T6" fmla="*/ 291 w 2064"/>
                <a:gd name="T7" fmla="*/ 192 h 193"/>
                <a:gd name="T8" fmla="*/ 387 w 2064"/>
                <a:gd name="T9" fmla="*/ 96 h 193"/>
                <a:gd name="T10" fmla="*/ 483 w 2064"/>
                <a:gd name="T11" fmla="*/ 0 h 193"/>
                <a:gd name="T12" fmla="*/ 579 w 2064"/>
                <a:gd name="T13" fmla="*/ 96 h 193"/>
                <a:gd name="T14" fmla="*/ 675 w 2064"/>
                <a:gd name="T15" fmla="*/ 192 h 193"/>
                <a:gd name="T16" fmla="*/ 771 w 2064"/>
                <a:gd name="T17" fmla="*/ 96 h 193"/>
                <a:gd name="T18" fmla="*/ 870 w 2064"/>
                <a:gd name="T19" fmla="*/ 0 h 193"/>
                <a:gd name="T20" fmla="*/ 966 w 2064"/>
                <a:gd name="T21" fmla="*/ 96 h 193"/>
                <a:gd name="T22" fmla="*/ 1062 w 2064"/>
                <a:gd name="T23" fmla="*/ 192 h 193"/>
                <a:gd name="T24" fmla="*/ 1158 w 2064"/>
                <a:gd name="T25" fmla="*/ 96 h 193"/>
                <a:gd name="T26" fmla="*/ 1254 w 2064"/>
                <a:gd name="T27" fmla="*/ 0 h 193"/>
                <a:gd name="T28" fmla="*/ 1353 w 2064"/>
                <a:gd name="T29" fmla="*/ 96 h 193"/>
                <a:gd name="T30" fmla="*/ 1449 w 2064"/>
                <a:gd name="T31" fmla="*/ 192 h 193"/>
                <a:gd name="T32" fmla="*/ 1545 w 2064"/>
                <a:gd name="T33" fmla="*/ 96 h 193"/>
                <a:gd name="T34" fmla="*/ 1641 w 2064"/>
                <a:gd name="T35" fmla="*/ 0 h 193"/>
                <a:gd name="T36" fmla="*/ 1737 w 2064"/>
                <a:gd name="T37" fmla="*/ 96 h 193"/>
                <a:gd name="T38" fmla="*/ 1836 w 2064"/>
                <a:gd name="T39" fmla="*/ 192 h 193"/>
                <a:gd name="T40" fmla="*/ 1932 w 2064"/>
                <a:gd name="T41" fmla="*/ 90 h 193"/>
                <a:gd name="T42" fmla="*/ 2076 w 2064"/>
                <a:gd name="T43" fmla="*/ 84 h 19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64" h="193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3"/>
                    <a:pt x="1824" y="192"/>
                  </a:cubicBezTo>
                  <a:cubicBezTo>
                    <a:pt x="1856" y="191"/>
                    <a:pt x="1880" y="108"/>
                    <a:pt x="1920" y="90"/>
                  </a:cubicBezTo>
                  <a:cubicBezTo>
                    <a:pt x="1960" y="72"/>
                    <a:pt x="2034" y="85"/>
                    <a:pt x="2064" y="84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1090" name="Freeform 18">
              <a:extLst>
                <a:ext uri="{FF2B5EF4-FFF2-40B4-BE49-F238E27FC236}">
                  <a16:creationId xmlns:a16="http://schemas.microsoft.com/office/drawing/2014/main" id="{CDBE51C8-41AF-3B4D-BFE8-9D524DCD146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815" y="1729"/>
              <a:ext cx="1919" cy="193"/>
            </a:xfrm>
            <a:custGeom>
              <a:avLst/>
              <a:gdLst>
                <a:gd name="T0" fmla="*/ 0 w 1920"/>
                <a:gd name="T1" fmla="*/ 99 h 192"/>
                <a:gd name="T2" fmla="*/ 96 w 1920"/>
                <a:gd name="T3" fmla="*/ 0 h 192"/>
                <a:gd name="T4" fmla="*/ 192 w 1920"/>
                <a:gd name="T5" fmla="*/ 99 h 192"/>
                <a:gd name="T6" fmla="*/ 288 w 1920"/>
                <a:gd name="T7" fmla="*/ 195 h 192"/>
                <a:gd name="T8" fmla="*/ 384 w 1920"/>
                <a:gd name="T9" fmla="*/ 99 h 192"/>
                <a:gd name="T10" fmla="*/ 480 w 1920"/>
                <a:gd name="T11" fmla="*/ 0 h 192"/>
                <a:gd name="T12" fmla="*/ 576 w 1920"/>
                <a:gd name="T13" fmla="*/ 99 h 192"/>
                <a:gd name="T14" fmla="*/ 672 w 1920"/>
                <a:gd name="T15" fmla="*/ 195 h 192"/>
                <a:gd name="T16" fmla="*/ 768 w 1920"/>
                <a:gd name="T17" fmla="*/ 99 h 192"/>
                <a:gd name="T18" fmla="*/ 864 w 1920"/>
                <a:gd name="T19" fmla="*/ 0 h 192"/>
                <a:gd name="T20" fmla="*/ 960 w 1920"/>
                <a:gd name="T21" fmla="*/ 99 h 192"/>
                <a:gd name="T22" fmla="*/ 1053 w 1920"/>
                <a:gd name="T23" fmla="*/ 195 h 192"/>
                <a:gd name="T24" fmla="*/ 1149 w 1920"/>
                <a:gd name="T25" fmla="*/ 99 h 192"/>
                <a:gd name="T26" fmla="*/ 1245 w 1920"/>
                <a:gd name="T27" fmla="*/ 0 h 192"/>
                <a:gd name="T28" fmla="*/ 1341 w 1920"/>
                <a:gd name="T29" fmla="*/ 99 h 192"/>
                <a:gd name="T30" fmla="*/ 1437 w 1920"/>
                <a:gd name="T31" fmla="*/ 195 h 192"/>
                <a:gd name="T32" fmla="*/ 1533 w 1920"/>
                <a:gd name="T33" fmla="*/ 99 h 192"/>
                <a:gd name="T34" fmla="*/ 1629 w 1920"/>
                <a:gd name="T35" fmla="*/ 0 h 192"/>
                <a:gd name="T36" fmla="*/ 1725 w 1920"/>
                <a:gd name="T37" fmla="*/ 99 h 192"/>
                <a:gd name="T38" fmla="*/ 1821 w 1920"/>
                <a:gd name="T39" fmla="*/ 195 h 192"/>
                <a:gd name="T40" fmla="*/ 1917 w 1920"/>
                <a:gd name="T41" fmla="*/ 99 h 19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920" h="192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2"/>
                    <a:pt x="1824" y="192"/>
                  </a:cubicBezTo>
                  <a:cubicBezTo>
                    <a:pt x="1856" y="192"/>
                    <a:pt x="1904" y="112"/>
                    <a:pt x="1920" y="96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45066" name="Group 19">
            <a:extLst>
              <a:ext uri="{FF2B5EF4-FFF2-40B4-BE49-F238E27FC236}">
                <a16:creationId xmlns:a16="http://schemas.microsoft.com/office/drawing/2014/main" id="{50E6D905-9EF6-D74C-ABC9-0664F5C9486B}"/>
              </a:ext>
            </a:extLst>
          </p:cNvPr>
          <p:cNvGrpSpPr>
            <a:grpSpLocks/>
          </p:cNvGrpSpPr>
          <p:nvPr/>
        </p:nvGrpSpPr>
        <p:grpSpPr bwMode="auto">
          <a:xfrm rot="21008051" flipV="1">
            <a:off x="1676400" y="6094413"/>
            <a:ext cx="1828800" cy="77787"/>
            <a:chOff x="816" y="1728"/>
            <a:chExt cx="3984" cy="193"/>
          </a:xfrm>
        </p:grpSpPr>
        <p:sp>
          <p:nvSpPr>
            <p:cNvPr id="131092" name="Freeform 20">
              <a:extLst>
                <a:ext uri="{FF2B5EF4-FFF2-40B4-BE49-F238E27FC236}">
                  <a16:creationId xmlns:a16="http://schemas.microsoft.com/office/drawing/2014/main" id="{DAC1E1BB-6CED-6344-BAD1-F3E13C59C23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720" y="1761"/>
              <a:ext cx="2068" cy="193"/>
            </a:xfrm>
            <a:custGeom>
              <a:avLst/>
              <a:gdLst>
                <a:gd name="T0" fmla="*/ 0 w 2064"/>
                <a:gd name="T1" fmla="*/ 96 h 193"/>
                <a:gd name="T2" fmla="*/ 96 w 2064"/>
                <a:gd name="T3" fmla="*/ 0 h 193"/>
                <a:gd name="T4" fmla="*/ 192 w 2064"/>
                <a:gd name="T5" fmla="*/ 96 h 193"/>
                <a:gd name="T6" fmla="*/ 291 w 2064"/>
                <a:gd name="T7" fmla="*/ 192 h 193"/>
                <a:gd name="T8" fmla="*/ 387 w 2064"/>
                <a:gd name="T9" fmla="*/ 96 h 193"/>
                <a:gd name="T10" fmla="*/ 483 w 2064"/>
                <a:gd name="T11" fmla="*/ 0 h 193"/>
                <a:gd name="T12" fmla="*/ 579 w 2064"/>
                <a:gd name="T13" fmla="*/ 96 h 193"/>
                <a:gd name="T14" fmla="*/ 675 w 2064"/>
                <a:gd name="T15" fmla="*/ 192 h 193"/>
                <a:gd name="T16" fmla="*/ 771 w 2064"/>
                <a:gd name="T17" fmla="*/ 96 h 193"/>
                <a:gd name="T18" fmla="*/ 870 w 2064"/>
                <a:gd name="T19" fmla="*/ 0 h 193"/>
                <a:gd name="T20" fmla="*/ 966 w 2064"/>
                <a:gd name="T21" fmla="*/ 96 h 193"/>
                <a:gd name="T22" fmla="*/ 1062 w 2064"/>
                <a:gd name="T23" fmla="*/ 192 h 193"/>
                <a:gd name="T24" fmla="*/ 1158 w 2064"/>
                <a:gd name="T25" fmla="*/ 96 h 193"/>
                <a:gd name="T26" fmla="*/ 1254 w 2064"/>
                <a:gd name="T27" fmla="*/ 0 h 193"/>
                <a:gd name="T28" fmla="*/ 1353 w 2064"/>
                <a:gd name="T29" fmla="*/ 96 h 193"/>
                <a:gd name="T30" fmla="*/ 1449 w 2064"/>
                <a:gd name="T31" fmla="*/ 192 h 193"/>
                <a:gd name="T32" fmla="*/ 1545 w 2064"/>
                <a:gd name="T33" fmla="*/ 96 h 193"/>
                <a:gd name="T34" fmla="*/ 1641 w 2064"/>
                <a:gd name="T35" fmla="*/ 0 h 193"/>
                <a:gd name="T36" fmla="*/ 1737 w 2064"/>
                <a:gd name="T37" fmla="*/ 96 h 193"/>
                <a:gd name="T38" fmla="*/ 1836 w 2064"/>
                <a:gd name="T39" fmla="*/ 192 h 193"/>
                <a:gd name="T40" fmla="*/ 1932 w 2064"/>
                <a:gd name="T41" fmla="*/ 90 h 193"/>
                <a:gd name="T42" fmla="*/ 2076 w 2064"/>
                <a:gd name="T43" fmla="*/ 84 h 19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64" h="193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3"/>
                    <a:pt x="1824" y="192"/>
                  </a:cubicBezTo>
                  <a:cubicBezTo>
                    <a:pt x="1856" y="191"/>
                    <a:pt x="1880" y="108"/>
                    <a:pt x="1920" y="90"/>
                  </a:cubicBezTo>
                  <a:cubicBezTo>
                    <a:pt x="1960" y="72"/>
                    <a:pt x="2034" y="85"/>
                    <a:pt x="2064" y="84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1093" name="Freeform 21">
              <a:extLst>
                <a:ext uri="{FF2B5EF4-FFF2-40B4-BE49-F238E27FC236}">
                  <a16:creationId xmlns:a16="http://schemas.microsoft.com/office/drawing/2014/main" id="{A97F7FF7-179E-F844-A670-8B7BB8B7981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815" y="1729"/>
              <a:ext cx="1919" cy="193"/>
            </a:xfrm>
            <a:custGeom>
              <a:avLst/>
              <a:gdLst>
                <a:gd name="T0" fmla="*/ 0 w 1920"/>
                <a:gd name="T1" fmla="*/ 99 h 192"/>
                <a:gd name="T2" fmla="*/ 96 w 1920"/>
                <a:gd name="T3" fmla="*/ 0 h 192"/>
                <a:gd name="T4" fmla="*/ 192 w 1920"/>
                <a:gd name="T5" fmla="*/ 99 h 192"/>
                <a:gd name="T6" fmla="*/ 288 w 1920"/>
                <a:gd name="T7" fmla="*/ 195 h 192"/>
                <a:gd name="T8" fmla="*/ 384 w 1920"/>
                <a:gd name="T9" fmla="*/ 99 h 192"/>
                <a:gd name="T10" fmla="*/ 480 w 1920"/>
                <a:gd name="T11" fmla="*/ 0 h 192"/>
                <a:gd name="T12" fmla="*/ 576 w 1920"/>
                <a:gd name="T13" fmla="*/ 99 h 192"/>
                <a:gd name="T14" fmla="*/ 672 w 1920"/>
                <a:gd name="T15" fmla="*/ 195 h 192"/>
                <a:gd name="T16" fmla="*/ 768 w 1920"/>
                <a:gd name="T17" fmla="*/ 99 h 192"/>
                <a:gd name="T18" fmla="*/ 864 w 1920"/>
                <a:gd name="T19" fmla="*/ 0 h 192"/>
                <a:gd name="T20" fmla="*/ 960 w 1920"/>
                <a:gd name="T21" fmla="*/ 99 h 192"/>
                <a:gd name="T22" fmla="*/ 1053 w 1920"/>
                <a:gd name="T23" fmla="*/ 195 h 192"/>
                <a:gd name="T24" fmla="*/ 1149 w 1920"/>
                <a:gd name="T25" fmla="*/ 99 h 192"/>
                <a:gd name="T26" fmla="*/ 1245 w 1920"/>
                <a:gd name="T27" fmla="*/ 0 h 192"/>
                <a:gd name="T28" fmla="*/ 1341 w 1920"/>
                <a:gd name="T29" fmla="*/ 99 h 192"/>
                <a:gd name="T30" fmla="*/ 1437 w 1920"/>
                <a:gd name="T31" fmla="*/ 195 h 192"/>
                <a:gd name="T32" fmla="*/ 1533 w 1920"/>
                <a:gd name="T33" fmla="*/ 99 h 192"/>
                <a:gd name="T34" fmla="*/ 1629 w 1920"/>
                <a:gd name="T35" fmla="*/ 0 h 192"/>
                <a:gd name="T36" fmla="*/ 1725 w 1920"/>
                <a:gd name="T37" fmla="*/ 99 h 192"/>
                <a:gd name="T38" fmla="*/ 1821 w 1920"/>
                <a:gd name="T39" fmla="*/ 195 h 192"/>
                <a:gd name="T40" fmla="*/ 1917 w 1920"/>
                <a:gd name="T41" fmla="*/ 99 h 19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920" h="192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2"/>
                    <a:pt x="1824" y="192"/>
                  </a:cubicBezTo>
                  <a:cubicBezTo>
                    <a:pt x="1856" y="192"/>
                    <a:pt x="1904" y="112"/>
                    <a:pt x="1920" y="96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45067" name="Group 22">
            <a:extLst>
              <a:ext uri="{FF2B5EF4-FFF2-40B4-BE49-F238E27FC236}">
                <a16:creationId xmlns:a16="http://schemas.microsoft.com/office/drawing/2014/main" id="{A66A3204-7664-F742-8D75-58F9C89951F0}"/>
              </a:ext>
            </a:extLst>
          </p:cNvPr>
          <p:cNvGrpSpPr>
            <a:grpSpLocks/>
          </p:cNvGrpSpPr>
          <p:nvPr/>
        </p:nvGrpSpPr>
        <p:grpSpPr bwMode="auto">
          <a:xfrm rot="21008051" flipV="1">
            <a:off x="1676400" y="6475413"/>
            <a:ext cx="1828800" cy="77787"/>
            <a:chOff x="816" y="1728"/>
            <a:chExt cx="3984" cy="193"/>
          </a:xfrm>
        </p:grpSpPr>
        <p:sp>
          <p:nvSpPr>
            <p:cNvPr id="131095" name="Freeform 23">
              <a:extLst>
                <a:ext uri="{FF2B5EF4-FFF2-40B4-BE49-F238E27FC236}">
                  <a16:creationId xmlns:a16="http://schemas.microsoft.com/office/drawing/2014/main" id="{BA09810C-CD4F-574E-8535-9693A85CB1D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720" y="1761"/>
              <a:ext cx="2068" cy="193"/>
            </a:xfrm>
            <a:custGeom>
              <a:avLst/>
              <a:gdLst>
                <a:gd name="T0" fmla="*/ 0 w 2064"/>
                <a:gd name="T1" fmla="*/ 96 h 193"/>
                <a:gd name="T2" fmla="*/ 96 w 2064"/>
                <a:gd name="T3" fmla="*/ 0 h 193"/>
                <a:gd name="T4" fmla="*/ 192 w 2064"/>
                <a:gd name="T5" fmla="*/ 96 h 193"/>
                <a:gd name="T6" fmla="*/ 291 w 2064"/>
                <a:gd name="T7" fmla="*/ 192 h 193"/>
                <a:gd name="T8" fmla="*/ 387 w 2064"/>
                <a:gd name="T9" fmla="*/ 96 h 193"/>
                <a:gd name="T10" fmla="*/ 483 w 2064"/>
                <a:gd name="T11" fmla="*/ 0 h 193"/>
                <a:gd name="T12" fmla="*/ 579 w 2064"/>
                <a:gd name="T13" fmla="*/ 96 h 193"/>
                <a:gd name="T14" fmla="*/ 675 w 2064"/>
                <a:gd name="T15" fmla="*/ 192 h 193"/>
                <a:gd name="T16" fmla="*/ 771 w 2064"/>
                <a:gd name="T17" fmla="*/ 96 h 193"/>
                <a:gd name="T18" fmla="*/ 870 w 2064"/>
                <a:gd name="T19" fmla="*/ 0 h 193"/>
                <a:gd name="T20" fmla="*/ 966 w 2064"/>
                <a:gd name="T21" fmla="*/ 96 h 193"/>
                <a:gd name="T22" fmla="*/ 1062 w 2064"/>
                <a:gd name="T23" fmla="*/ 192 h 193"/>
                <a:gd name="T24" fmla="*/ 1158 w 2064"/>
                <a:gd name="T25" fmla="*/ 96 h 193"/>
                <a:gd name="T26" fmla="*/ 1254 w 2064"/>
                <a:gd name="T27" fmla="*/ 0 h 193"/>
                <a:gd name="T28" fmla="*/ 1353 w 2064"/>
                <a:gd name="T29" fmla="*/ 96 h 193"/>
                <a:gd name="T30" fmla="*/ 1449 w 2064"/>
                <a:gd name="T31" fmla="*/ 192 h 193"/>
                <a:gd name="T32" fmla="*/ 1545 w 2064"/>
                <a:gd name="T33" fmla="*/ 96 h 193"/>
                <a:gd name="T34" fmla="*/ 1641 w 2064"/>
                <a:gd name="T35" fmla="*/ 0 h 193"/>
                <a:gd name="T36" fmla="*/ 1737 w 2064"/>
                <a:gd name="T37" fmla="*/ 96 h 193"/>
                <a:gd name="T38" fmla="*/ 1836 w 2064"/>
                <a:gd name="T39" fmla="*/ 192 h 193"/>
                <a:gd name="T40" fmla="*/ 1932 w 2064"/>
                <a:gd name="T41" fmla="*/ 90 h 193"/>
                <a:gd name="T42" fmla="*/ 2076 w 2064"/>
                <a:gd name="T43" fmla="*/ 84 h 19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64" h="193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3"/>
                    <a:pt x="1824" y="192"/>
                  </a:cubicBezTo>
                  <a:cubicBezTo>
                    <a:pt x="1856" y="191"/>
                    <a:pt x="1880" y="108"/>
                    <a:pt x="1920" y="90"/>
                  </a:cubicBezTo>
                  <a:cubicBezTo>
                    <a:pt x="1960" y="72"/>
                    <a:pt x="2034" y="85"/>
                    <a:pt x="2064" y="84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1096" name="Freeform 24">
              <a:extLst>
                <a:ext uri="{FF2B5EF4-FFF2-40B4-BE49-F238E27FC236}">
                  <a16:creationId xmlns:a16="http://schemas.microsoft.com/office/drawing/2014/main" id="{ED3229B9-4108-8E4C-AE9A-3EBC15C57EB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815" y="1729"/>
              <a:ext cx="1919" cy="193"/>
            </a:xfrm>
            <a:custGeom>
              <a:avLst/>
              <a:gdLst>
                <a:gd name="T0" fmla="*/ 0 w 1920"/>
                <a:gd name="T1" fmla="*/ 99 h 192"/>
                <a:gd name="T2" fmla="*/ 96 w 1920"/>
                <a:gd name="T3" fmla="*/ 0 h 192"/>
                <a:gd name="T4" fmla="*/ 192 w 1920"/>
                <a:gd name="T5" fmla="*/ 99 h 192"/>
                <a:gd name="T6" fmla="*/ 288 w 1920"/>
                <a:gd name="T7" fmla="*/ 195 h 192"/>
                <a:gd name="T8" fmla="*/ 384 w 1920"/>
                <a:gd name="T9" fmla="*/ 99 h 192"/>
                <a:gd name="T10" fmla="*/ 480 w 1920"/>
                <a:gd name="T11" fmla="*/ 0 h 192"/>
                <a:gd name="T12" fmla="*/ 576 w 1920"/>
                <a:gd name="T13" fmla="*/ 99 h 192"/>
                <a:gd name="T14" fmla="*/ 672 w 1920"/>
                <a:gd name="T15" fmla="*/ 195 h 192"/>
                <a:gd name="T16" fmla="*/ 768 w 1920"/>
                <a:gd name="T17" fmla="*/ 99 h 192"/>
                <a:gd name="T18" fmla="*/ 864 w 1920"/>
                <a:gd name="T19" fmla="*/ 0 h 192"/>
                <a:gd name="T20" fmla="*/ 960 w 1920"/>
                <a:gd name="T21" fmla="*/ 99 h 192"/>
                <a:gd name="T22" fmla="*/ 1053 w 1920"/>
                <a:gd name="T23" fmla="*/ 195 h 192"/>
                <a:gd name="T24" fmla="*/ 1149 w 1920"/>
                <a:gd name="T25" fmla="*/ 99 h 192"/>
                <a:gd name="T26" fmla="*/ 1245 w 1920"/>
                <a:gd name="T27" fmla="*/ 0 h 192"/>
                <a:gd name="T28" fmla="*/ 1341 w 1920"/>
                <a:gd name="T29" fmla="*/ 99 h 192"/>
                <a:gd name="T30" fmla="*/ 1437 w 1920"/>
                <a:gd name="T31" fmla="*/ 195 h 192"/>
                <a:gd name="T32" fmla="*/ 1533 w 1920"/>
                <a:gd name="T33" fmla="*/ 99 h 192"/>
                <a:gd name="T34" fmla="*/ 1629 w 1920"/>
                <a:gd name="T35" fmla="*/ 0 h 192"/>
                <a:gd name="T36" fmla="*/ 1725 w 1920"/>
                <a:gd name="T37" fmla="*/ 99 h 192"/>
                <a:gd name="T38" fmla="*/ 1821 w 1920"/>
                <a:gd name="T39" fmla="*/ 195 h 192"/>
                <a:gd name="T40" fmla="*/ 1917 w 1920"/>
                <a:gd name="T41" fmla="*/ 99 h 19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920" h="192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2"/>
                    <a:pt x="1824" y="192"/>
                  </a:cubicBezTo>
                  <a:cubicBezTo>
                    <a:pt x="1856" y="192"/>
                    <a:pt x="1904" y="112"/>
                    <a:pt x="1920" y="96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45068" name="AutoShape 25">
            <a:extLst>
              <a:ext uri="{FF2B5EF4-FFF2-40B4-BE49-F238E27FC236}">
                <a16:creationId xmlns:a16="http://schemas.microsoft.com/office/drawing/2014/main" id="{D2F25F77-9E86-D24B-9347-1832400F2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228600"/>
            <a:ext cx="3352800" cy="3763963"/>
          </a:xfrm>
          <a:prstGeom prst="roundRect">
            <a:avLst>
              <a:gd name="adj" fmla="val 16667"/>
            </a:avLst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5069" name="Oval 26">
            <a:extLst>
              <a:ext uri="{FF2B5EF4-FFF2-40B4-BE49-F238E27FC236}">
                <a16:creationId xmlns:a16="http://schemas.microsoft.com/office/drawing/2014/main" id="{CA4285B7-D604-0D43-A6F5-7142EE9E82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3657600"/>
            <a:ext cx="228600" cy="228600"/>
          </a:xfrm>
          <a:prstGeom prst="ellips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5070" name="Oval 27">
            <a:extLst>
              <a:ext uri="{FF2B5EF4-FFF2-40B4-BE49-F238E27FC236}">
                <a16:creationId xmlns:a16="http://schemas.microsoft.com/office/drawing/2014/main" id="{BBEB00D9-EB79-3E4C-8BF6-67636A9B7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962400"/>
            <a:ext cx="152400" cy="152400"/>
          </a:xfrm>
          <a:prstGeom prst="ellips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5071" name="Text Box 28">
            <a:extLst>
              <a:ext uri="{FF2B5EF4-FFF2-40B4-BE49-F238E27FC236}">
                <a16:creationId xmlns:a16="http://schemas.microsoft.com/office/drawing/2014/main" id="{3444ED2A-4259-EA46-B323-ACAB4C99B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9125" y="395288"/>
            <a:ext cx="17668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Language</a:t>
            </a:r>
          </a:p>
        </p:txBody>
      </p:sp>
      <p:sp>
        <p:nvSpPr>
          <p:cNvPr id="45072" name="Text Box 29">
            <a:extLst>
              <a:ext uri="{FF2B5EF4-FFF2-40B4-BE49-F238E27FC236}">
                <a16:creationId xmlns:a16="http://schemas.microsoft.com/office/drawing/2014/main" id="{5B27EDDB-8ABF-D443-A072-65F901598C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9163" y="1157288"/>
            <a:ext cx="13906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Causes</a:t>
            </a:r>
          </a:p>
        </p:txBody>
      </p:sp>
      <p:sp>
        <p:nvSpPr>
          <p:cNvPr id="45073" name="Text Box 30">
            <a:extLst>
              <a:ext uri="{FF2B5EF4-FFF2-40B4-BE49-F238E27FC236}">
                <a16:creationId xmlns:a16="http://schemas.microsoft.com/office/drawing/2014/main" id="{54B082A7-D264-6F40-9F5E-21E22FB9E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8338" y="1690688"/>
            <a:ext cx="13890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Objects</a:t>
            </a:r>
          </a:p>
        </p:txBody>
      </p:sp>
      <p:sp>
        <p:nvSpPr>
          <p:cNvPr id="45074" name="Text Box 31">
            <a:extLst>
              <a:ext uri="{FF2B5EF4-FFF2-40B4-BE49-F238E27FC236}">
                <a16:creationId xmlns:a16="http://schemas.microsoft.com/office/drawing/2014/main" id="{1350DE0B-35C8-C843-9443-57CF69BF7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3600" y="2224088"/>
            <a:ext cx="14493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Number</a:t>
            </a:r>
          </a:p>
        </p:txBody>
      </p:sp>
      <p:sp>
        <p:nvSpPr>
          <p:cNvPr id="45075" name="Text Box 32">
            <a:extLst>
              <a:ext uri="{FF2B5EF4-FFF2-40B4-BE49-F238E27FC236}">
                <a16:creationId xmlns:a16="http://schemas.microsoft.com/office/drawing/2014/main" id="{65CFD90B-65D8-DB42-AC79-F7E8AF8484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0388" y="3124200"/>
            <a:ext cx="21796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Folk Physics</a:t>
            </a:r>
          </a:p>
        </p:txBody>
      </p:sp>
      <p:grpSp>
        <p:nvGrpSpPr>
          <p:cNvPr id="45076" name="Group 34">
            <a:extLst>
              <a:ext uri="{FF2B5EF4-FFF2-40B4-BE49-F238E27FC236}">
                <a16:creationId xmlns:a16="http://schemas.microsoft.com/office/drawing/2014/main" id="{F96D0990-B1F0-B74F-BF2B-1000117069C5}"/>
              </a:ext>
            </a:extLst>
          </p:cNvPr>
          <p:cNvGrpSpPr>
            <a:grpSpLocks/>
          </p:cNvGrpSpPr>
          <p:nvPr/>
        </p:nvGrpSpPr>
        <p:grpSpPr bwMode="auto">
          <a:xfrm>
            <a:off x="3657600" y="-457200"/>
            <a:ext cx="3962400" cy="230187"/>
            <a:chOff x="816" y="1728"/>
            <a:chExt cx="3984" cy="193"/>
          </a:xfrm>
        </p:grpSpPr>
        <p:sp>
          <p:nvSpPr>
            <p:cNvPr id="131107" name="Freeform 35">
              <a:extLst>
                <a:ext uri="{FF2B5EF4-FFF2-40B4-BE49-F238E27FC236}">
                  <a16:creationId xmlns:a16="http://schemas.microsoft.com/office/drawing/2014/main" id="{DB0A4377-04FB-9142-BE0D-BF8024E90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6" y="1728"/>
              <a:ext cx="2064" cy="193"/>
            </a:xfrm>
            <a:custGeom>
              <a:avLst/>
              <a:gdLst>
                <a:gd name="T0" fmla="*/ 0 w 2064"/>
                <a:gd name="T1" fmla="*/ 96 h 193"/>
                <a:gd name="T2" fmla="*/ 96 w 2064"/>
                <a:gd name="T3" fmla="*/ 0 h 193"/>
                <a:gd name="T4" fmla="*/ 192 w 2064"/>
                <a:gd name="T5" fmla="*/ 96 h 193"/>
                <a:gd name="T6" fmla="*/ 288 w 2064"/>
                <a:gd name="T7" fmla="*/ 192 h 193"/>
                <a:gd name="T8" fmla="*/ 384 w 2064"/>
                <a:gd name="T9" fmla="*/ 96 h 193"/>
                <a:gd name="T10" fmla="*/ 480 w 2064"/>
                <a:gd name="T11" fmla="*/ 0 h 193"/>
                <a:gd name="T12" fmla="*/ 576 w 2064"/>
                <a:gd name="T13" fmla="*/ 96 h 193"/>
                <a:gd name="T14" fmla="*/ 672 w 2064"/>
                <a:gd name="T15" fmla="*/ 192 h 193"/>
                <a:gd name="T16" fmla="*/ 768 w 2064"/>
                <a:gd name="T17" fmla="*/ 96 h 193"/>
                <a:gd name="T18" fmla="*/ 864 w 2064"/>
                <a:gd name="T19" fmla="*/ 0 h 193"/>
                <a:gd name="T20" fmla="*/ 960 w 2064"/>
                <a:gd name="T21" fmla="*/ 96 h 193"/>
                <a:gd name="T22" fmla="*/ 1056 w 2064"/>
                <a:gd name="T23" fmla="*/ 192 h 193"/>
                <a:gd name="T24" fmla="*/ 1152 w 2064"/>
                <a:gd name="T25" fmla="*/ 96 h 193"/>
                <a:gd name="T26" fmla="*/ 1248 w 2064"/>
                <a:gd name="T27" fmla="*/ 0 h 193"/>
                <a:gd name="T28" fmla="*/ 1344 w 2064"/>
                <a:gd name="T29" fmla="*/ 96 h 193"/>
                <a:gd name="T30" fmla="*/ 1440 w 2064"/>
                <a:gd name="T31" fmla="*/ 192 h 193"/>
                <a:gd name="T32" fmla="*/ 1536 w 2064"/>
                <a:gd name="T33" fmla="*/ 96 h 193"/>
                <a:gd name="T34" fmla="*/ 1632 w 2064"/>
                <a:gd name="T35" fmla="*/ 0 h 193"/>
                <a:gd name="T36" fmla="*/ 1728 w 2064"/>
                <a:gd name="T37" fmla="*/ 96 h 193"/>
                <a:gd name="T38" fmla="*/ 1824 w 2064"/>
                <a:gd name="T39" fmla="*/ 192 h 193"/>
                <a:gd name="T40" fmla="*/ 1920 w 2064"/>
                <a:gd name="T41" fmla="*/ 90 h 193"/>
                <a:gd name="T42" fmla="*/ 2064 w 2064"/>
                <a:gd name="T43" fmla="*/ 84 h 19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64" h="193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3"/>
                    <a:pt x="1824" y="192"/>
                  </a:cubicBezTo>
                  <a:cubicBezTo>
                    <a:pt x="1856" y="191"/>
                    <a:pt x="1880" y="108"/>
                    <a:pt x="1920" y="90"/>
                  </a:cubicBezTo>
                  <a:cubicBezTo>
                    <a:pt x="1960" y="72"/>
                    <a:pt x="2034" y="85"/>
                    <a:pt x="2064" y="84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1108" name="Freeform 36">
              <a:extLst>
                <a:ext uri="{FF2B5EF4-FFF2-40B4-BE49-F238E27FC236}">
                  <a16:creationId xmlns:a16="http://schemas.microsoft.com/office/drawing/2014/main" id="{DCC0B566-1FF7-6544-924F-CECF6A431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" y="1728"/>
              <a:ext cx="1920" cy="192"/>
            </a:xfrm>
            <a:custGeom>
              <a:avLst/>
              <a:gdLst>
                <a:gd name="T0" fmla="*/ 0 w 1920"/>
                <a:gd name="T1" fmla="*/ 96 h 192"/>
                <a:gd name="T2" fmla="*/ 96 w 1920"/>
                <a:gd name="T3" fmla="*/ 0 h 192"/>
                <a:gd name="T4" fmla="*/ 192 w 1920"/>
                <a:gd name="T5" fmla="*/ 96 h 192"/>
                <a:gd name="T6" fmla="*/ 288 w 1920"/>
                <a:gd name="T7" fmla="*/ 192 h 192"/>
                <a:gd name="T8" fmla="*/ 384 w 1920"/>
                <a:gd name="T9" fmla="*/ 96 h 192"/>
                <a:gd name="T10" fmla="*/ 480 w 1920"/>
                <a:gd name="T11" fmla="*/ 0 h 192"/>
                <a:gd name="T12" fmla="*/ 576 w 1920"/>
                <a:gd name="T13" fmla="*/ 96 h 192"/>
                <a:gd name="T14" fmla="*/ 672 w 1920"/>
                <a:gd name="T15" fmla="*/ 192 h 192"/>
                <a:gd name="T16" fmla="*/ 768 w 1920"/>
                <a:gd name="T17" fmla="*/ 96 h 192"/>
                <a:gd name="T18" fmla="*/ 864 w 1920"/>
                <a:gd name="T19" fmla="*/ 0 h 192"/>
                <a:gd name="T20" fmla="*/ 960 w 1920"/>
                <a:gd name="T21" fmla="*/ 96 h 192"/>
                <a:gd name="T22" fmla="*/ 1056 w 1920"/>
                <a:gd name="T23" fmla="*/ 192 h 192"/>
                <a:gd name="T24" fmla="*/ 1152 w 1920"/>
                <a:gd name="T25" fmla="*/ 96 h 192"/>
                <a:gd name="T26" fmla="*/ 1248 w 1920"/>
                <a:gd name="T27" fmla="*/ 0 h 192"/>
                <a:gd name="T28" fmla="*/ 1344 w 1920"/>
                <a:gd name="T29" fmla="*/ 96 h 192"/>
                <a:gd name="T30" fmla="*/ 1440 w 1920"/>
                <a:gd name="T31" fmla="*/ 192 h 192"/>
                <a:gd name="T32" fmla="*/ 1536 w 1920"/>
                <a:gd name="T33" fmla="*/ 96 h 192"/>
                <a:gd name="T34" fmla="*/ 1632 w 1920"/>
                <a:gd name="T35" fmla="*/ 0 h 192"/>
                <a:gd name="T36" fmla="*/ 1728 w 1920"/>
                <a:gd name="T37" fmla="*/ 96 h 192"/>
                <a:gd name="T38" fmla="*/ 1824 w 1920"/>
                <a:gd name="T39" fmla="*/ 192 h 192"/>
                <a:gd name="T40" fmla="*/ 1920 w 1920"/>
                <a:gd name="T41" fmla="*/ 96 h 19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920" h="192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2"/>
                    <a:pt x="1824" y="192"/>
                  </a:cubicBezTo>
                  <a:cubicBezTo>
                    <a:pt x="1856" y="192"/>
                    <a:pt x="1904" y="112"/>
                    <a:pt x="1920" y="96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45077" name="Line 37">
            <a:extLst>
              <a:ext uri="{FF2B5EF4-FFF2-40B4-BE49-F238E27FC236}">
                <a16:creationId xmlns:a16="http://schemas.microsoft.com/office/drawing/2014/main" id="{A86FCC00-69C3-664F-AE32-932597E96B8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5613" y="-1371600"/>
            <a:ext cx="40401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8" name="Line 38">
            <a:extLst>
              <a:ext uri="{FF2B5EF4-FFF2-40B4-BE49-F238E27FC236}">
                <a16:creationId xmlns:a16="http://schemas.microsoft.com/office/drawing/2014/main" id="{E33CDC14-225B-B648-8AAF-E72981F390E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5613" y="-1219200"/>
            <a:ext cx="40401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9" name="Line 39">
            <a:extLst>
              <a:ext uri="{FF2B5EF4-FFF2-40B4-BE49-F238E27FC236}">
                <a16:creationId xmlns:a16="http://schemas.microsoft.com/office/drawing/2014/main" id="{519D5C05-067E-594A-8FBD-78D85A5E0C6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5613" y="-1066800"/>
            <a:ext cx="40401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0" name="Line 40">
            <a:extLst>
              <a:ext uri="{FF2B5EF4-FFF2-40B4-BE49-F238E27FC236}">
                <a16:creationId xmlns:a16="http://schemas.microsoft.com/office/drawing/2014/main" id="{A8358B9E-C7C0-334B-9085-9441EEF3282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1" name="Line 41">
            <a:extLst>
              <a:ext uri="{FF2B5EF4-FFF2-40B4-BE49-F238E27FC236}">
                <a16:creationId xmlns:a16="http://schemas.microsoft.com/office/drawing/2014/main" id="{A0DB0990-4352-FA4A-9077-B9A1D7777CE7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2" name="Line 42">
            <a:extLst>
              <a:ext uri="{FF2B5EF4-FFF2-40B4-BE49-F238E27FC236}">
                <a16:creationId xmlns:a16="http://schemas.microsoft.com/office/drawing/2014/main" id="{BBC3C899-CF66-4147-9E8B-D68BD29292F6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3" name="Line 43">
            <a:extLst>
              <a:ext uri="{FF2B5EF4-FFF2-40B4-BE49-F238E27FC236}">
                <a16:creationId xmlns:a16="http://schemas.microsoft.com/office/drawing/2014/main" id="{E45AA2DE-F6B7-6543-9158-A5ADD0C4A22A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4" name="Line 44">
            <a:extLst>
              <a:ext uri="{FF2B5EF4-FFF2-40B4-BE49-F238E27FC236}">
                <a16:creationId xmlns:a16="http://schemas.microsoft.com/office/drawing/2014/main" id="{44FA05C2-D1E1-734E-9074-04E24F3B6B7C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5" name="Line 45">
            <a:extLst>
              <a:ext uri="{FF2B5EF4-FFF2-40B4-BE49-F238E27FC236}">
                <a16:creationId xmlns:a16="http://schemas.microsoft.com/office/drawing/2014/main" id="{655A8B35-DBFA-F842-AAC1-4139AA012001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6" name="Line 46">
            <a:extLst>
              <a:ext uri="{FF2B5EF4-FFF2-40B4-BE49-F238E27FC236}">
                <a16:creationId xmlns:a16="http://schemas.microsoft.com/office/drawing/2014/main" id="{4DECDEA0-E5DC-EE4A-B79F-8ECA6CF45E31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7" name="Line 47">
            <a:extLst>
              <a:ext uri="{FF2B5EF4-FFF2-40B4-BE49-F238E27FC236}">
                <a16:creationId xmlns:a16="http://schemas.microsoft.com/office/drawing/2014/main" id="{6D4A4D16-1C2A-1A41-896F-B0FFD49B63C5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8" name="Line 48">
            <a:extLst>
              <a:ext uri="{FF2B5EF4-FFF2-40B4-BE49-F238E27FC236}">
                <a16:creationId xmlns:a16="http://schemas.microsoft.com/office/drawing/2014/main" id="{87A944D8-1334-074A-A520-D0C00EE6DCEF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9" name="Line 49">
            <a:extLst>
              <a:ext uri="{FF2B5EF4-FFF2-40B4-BE49-F238E27FC236}">
                <a16:creationId xmlns:a16="http://schemas.microsoft.com/office/drawing/2014/main" id="{19D5BDC1-A678-E447-A700-E8176909EE07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0" name="Line 50">
            <a:extLst>
              <a:ext uri="{FF2B5EF4-FFF2-40B4-BE49-F238E27FC236}">
                <a16:creationId xmlns:a16="http://schemas.microsoft.com/office/drawing/2014/main" id="{582FEAF0-4FC2-8B40-A7F6-74A100760BBA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1" name="Line 51">
            <a:extLst>
              <a:ext uri="{FF2B5EF4-FFF2-40B4-BE49-F238E27FC236}">
                <a16:creationId xmlns:a16="http://schemas.microsoft.com/office/drawing/2014/main" id="{1EA2B6C6-AE69-3A4A-B169-AC89A0DB3FDA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2" name="Line 52">
            <a:extLst>
              <a:ext uri="{FF2B5EF4-FFF2-40B4-BE49-F238E27FC236}">
                <a16:creationId xmlns:a16="http://schemas.microsoft.com/office/drawing/2014/main" id="{CB2D09DC-BA5F-1E40-8848-83D297CE7C0A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3" name="Line 53">
            <a:extLst>
              <a:ext uri="{FF2B5EF4-FFF2-40B4-BE49-F238E27FC236}">
                <a16:creationId xmlns:a16="http://schemas.microsoft.com/office/drawing/2014/main" id="{CD505978-B0DD-BF4B-9320-B02B5A9ACF3C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4" name="Line 54">
            <a:extLst>
              <a:ext uri="{FF2B5EF4-FFF2-40B4-BE49-F238E27FC236}">
                <a16:creationId xmlns:a16="http://schemas.microsoft.com/office/drawing/2014/main" id="{F82B8283-4D23-924F-A5A8-F81E8BCEC02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5" name="Line 55">
            <a:extLst>
              <a:ext uri="{FF2B5EF4-FFF2-40B4-BE49-F238E27FC236}">
                <a16:creationId xmlns:a16="http://schemas.microsoft.com/office/drawing/2014/main" id="{94EB50A9-227A-8C48-9183-7C870C9243A2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32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6" name="Line 56">
            <a:extLst>
              <a:ext uri="{FF2B5EF4-FFF2-40B4-BE49-F238E27FC236}">
                <a16:creationId xmlns:a16="http://schemas.microsoft.com/office/drawing/2014/main" id="{9C8CE5F1-7299-F645-8F4A-573099E873D2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56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7" name="Line 57">
            <a:extLst>
              <a:ext uri="{FF2B5EF4-FFF2-40B4-BE49-F238E27FC236}">
                <a16:creationId xmlns:a16="http://schemas.microsoft.com/office/drawing/2014/main" id="{EAD64D6B-5629-7740-88C2-73F608C2C3FA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8" name="Line 58">
            <a:extLst>
              <a:ext uri="{FF2B5EF4-FFF2-40B4-BE49-F238E27FC236}">
                <a16:creationId xmlns:a16="http://schemas.microsoft.com/office/drawing/2014/main" id="{E3017D69-5B69-C942-956E-23B25CCA20F5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9" name="Line 59">
            <a:extLst>
              <a:ext uri="{FF2B5EF4-FFF2-40B4-BE49-F238E27FC236}">
                <a16:creationId xmlns:a16="http://schemas.microsoft.com/office/drawing/2014/main" id="{77F7E50F-A9EC-8749-ACCB-1BC2229816C6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28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100" name="Line 60">
            <a:extLst>
              <a:ext uri="{FF2B5EF4-FFF2-40B4-BE49-F238E27FC236}">
                <a16:creationId xmlns:a16="http://schemas.microsoft.com/office/drawing/2014/main" id="{4863750D-B21C-4449-A6BC-28CB313382F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33" name="Freeform 61">
            <a:extLst>
              <a:ext uri="{FF2B5EF4-FFF2-40B4-BE49-F238E27FC236}">
                <a16:creationId xmlns:a16="http://schemas.microsoft.com/office/drawing/2014/main" id="{FCF52B2D-B0D7-ED43-AE24-5487D9AC0B18}"/>
              </a:ext>
            </a:extLst>
          </p:cNvPr>
          <p:cNvSpPr>
            <a:spLocks/>
          </p:cNvSpPr>
          <p:nvPr/>
        </p:nvSpPr>
        <p:spPr bwMode="auto">
          <a:xfrm>
            <a:off x="457200" y="-1371600"/>
            <a:ext cx="3048000" cy="304800"/>
          </a:xfrm>
          <a:custGeom>
            <a:avLst/>
            <a:gdLst>
              <a:gd name="T0" fmla="*/ 0 w 1920"/>
              <a:gd name="T1" fmla="*/ 2147483647 h 192"/>
              <a:gd name="T2" fmla="*/ 2147483647 w 1920"/>
              <a:gd name="T3" fmla="*/ 0 h 192"/>
              <a:gd name="T4" fmla="*/ 2147483647 w 1920"/>
              <a:gd name="T5" fmla="*/ 2147483647 h 192"/>
              <a:gd name="T6" fmla="*/ 2147483647 w 1920"/>
              <a:gd name="T7" fmla="*/ 2147483647 h 192"/>
              <a:gd name="T8" fmla="*/ 2147483647 w 1920"/>
              <a:gd name="T9" fmla="*/ 2147483647 h 192"/>
              <a:gd name="T10" fmla="*/ 2147483647 w 1920"/>
              <a:gd name="T11" fmla="*/ 0 h 192"/>
              <a:gd name="T12" fmla="*/ 2147483647 w 1920"/>
              <a:gd name="T13" fmla="*/ 2147483647 h 192"/>
              <a:gd name="T14" fmla="*/ 2147483647 w 1920"/>
              <a:gd name="T15" fmla="*/ 2147483647 h 192"/>
              <a:gd name="T16" fmla="*/ 2147483647 w 1920"/>
              <a:gd name="T17" fmla="*/ 2147483647 h 192"/>
              <a:gd name="T18" fmla="*/ 2147483647 w 1920"/>
              <a:gd name="T19" fmla="*/ 0 h 192"/>
              <a:gd name="T20" fmla="*/ 2147483647 w 1920"/>
              <a:gd name="T21" fmla="*/ 2147483647 h 192"/>
              <a:gd name="T22" fmla="*/ 2147483647 w 1920"/>
              <a:gd name="T23" fmla="*/ 2147483647 h 192"/>
              <a:gd name="T24" fmla="*/ 2147483647 w 1920"/>
              <a:gd name="T25" fmla="*/ 2147483647 h 192"/>
              <a:gd name="T26" fmla="*/ 2147483647 w 1920"/>
              <a:gd name="T27" fmla="*/ 0 h 192"/>
              <a:gd name="T28" fmla="*/ 2147483647 w 1920"/>
              <a:gd name="T29" fmla="*/ 2147483647 h 192"/>
              <a:gd name="T30" fmla="*/ 2147483647 w 1920"/>
              <a:gd name="T31" fmla="*/ 2147483647 h 192"/>
              <a:gd name="T32" fmla="*/ 2147483647 w 1920"/>
              <a:gd name="T33" fmla="*/ 2147483647 h 192"/>
              <a:gd name="T34" fmla="*/ 2147483647 w 1920"/>
              <a:gd name="T35" fmla="*/ 0 h 192"/>
              <a:gd name="T36" fmla="*/ 2147483647 w 1920"/>
              <a:gd name="T37" fmla="*/ 2147483647 h 192"/>
              <a:gd name="T38" fmla="*/ 2147483647 w 1920"/>
              <a:gd name="T39" fmla="*/ 2147483647 h 192"/>
              <a:gd name="T40" fmla="*/ 2147483647 w 1920"/>
              <a:gd name="T41" fmla="*/ 2147483647 h 192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920" h="192">
                <a:moveTo>
                  <a:pt x="0" y="96"/>
                </a:moveTo>
                <a:cubicBezTo>
                  <a:pt x="32" y="48"/>
                  <a:pt x="64" y="0"/>
                  <a:pt x="96" y="0"/>
                </a:cubicBezTo>
                <a:cubicBezTo>
                  <a:pt x="128" y="0"/>
                  <a:pt x="160" y="64"/>
                  <a:pt x="192" y="96"/>
                </a:cubicBezTo>
                <a:cubicBezTo>
                  <a:pt x="224" y="128"/>
                  <a:pt x="256" y="192"/>
                  <a:pt x="288" y="192"/>
                </a:cubicBezTo>
                <a:cubicBezTo>
                  <a:pt x="320" y="192"/>
                  <a:pt x="352" y="128"/>
                  <a:pt x="384" y="96"/>
                </a:cubicBezTo>
                <a:cubicBezTo>
                  <a:pt x="416" y="64"/>
                  <a:pt x="448" y="0"/>
                  <a:pt x="480" y="0"/>
                </a:cubicBezTo>
                <a:cubicBezTo>
                  <a:pt x="512" y="0"/>
                  <a:pt x="544" y="64"/>
                  <a:pt x="576" y="96"/>
                </a:cubicBezTo>
                <a:cubicBezTo>
                  <a:pt x="608" y="128"/>
                  <a:pt x="640" y="192"/>
                  <a:pt x="672" y="192"/>
                </a:cubicBezTo>
                <a:cubicBezTo>
                  <a:pt x="704" y="192"/>
                  <a:pt x="736" y="128"/>
                  <a:pt x="768" y="96"/>
                </a:cubicBezTo>
                <a:cubicBezTo>
                  <a:pt x="800" y="64"/>
                  <a:pt x="832" y="0"/>
                  <a:pt x="864" y="0"/>
                </a:cubicBezTo>
                <a:cubicBezTo>
                  <a:pt x="896" y="0"/>
                  <a:pt x="928" y="64"/>
                  <a:pt x="960" y="96"/>
                </a:cubicBezTo>
                <a:cubicBezTo>
                  <a:pt x="992" y="128"/>
                  <a:pt x="1024" y="192"/>
                  <a:pt x="1056" y="192"/>
                </a:cubicBezTo>
                <a:cubicBezTo>
                  <a:pt x="1088" y="192"/>
                  <a:pt x="1120" y="128"/>
                  <a:pt x="1152" y="96"/>
                </a:cubicBezTo>
                <a:cubicBezTo>
                  <a:pt x="1184" y="64"/>
                  <a:pt x="1216" y="0"/>
                  <a:pt x="1248" y="0"/>
                </a:cubicBezTo>
                <a:cubicBezTo>
                  <a:pt x="1280" y="0"/>
                  <a:pt x="1312" y="64"/>
                  <a:pt x="1344" y="96"/>
                </a:cubicBezTo>
                <a:cubicBezTo>
                  <a:pt x="1376" y="128"/>
                  <a:pt x="1408" y="192"/>
                  <a:pt x="1440" y="192"/>
                </a:cubicBezTo>
                <a:cubicBezTo>
                  <a:pt x="1472" y="192"/>
                  <a:pt x="1504" y="128"/>
                  <a:pt x="1536" y="96"/>
                </a:cubicBezTo>
                <a:cubicBezTo>
                  <a:pt x="1568" y="64"/>
                  <a:pt x="1600" y="0"/>
                  <a:pt x="1632" y="0"/>
                </a:cubicBezTo>
                <a:cubicBezTo>
                  <a:pt x="1664" y="0"/>
                  <a:pt x="1696" y="64"/>
                  <a:pt x="1728" y="96"/>
                </a:cubicBezTo>
                <a:cubicBezTo>
                  <a:pt x="1760" y="128"/>
                  <a:pt x="1792" y="192"/>
                  <a:pt x="1824" y="192"/>
                </a:cubicBezTo>
                <a:cubicBezTo>
                  <a:pt x="1856" y="192"/>
                  <a:pt x="1904" y="112"/>
                  <a:pt x="1920" y="96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9719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itle 1">
            <a:extLst>
              <a:ext uri="{FF2B5EF4-FFF2-40B4-BE49-F238E27FC236}">
                <a16:creationId xmlns:a16="http://schemas.microsoft.com/office/drawing/2014/main" id="{E45C17BD-CE31-7F47-B114-E02D06CBB9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Building a Bayesian model</a:t>
            </a:r>
          </a:p>
        </p:txBody>
      </p:sp>
      <p:sp>
        <p:nvSpPr>
          <p:cNvPr id="88066" name="Content Placeholder 2">
            <a:extLst>
              <a:ext uri="{FF2B5EF4-FFF2-40B4-BE49-F238E27FC236}">
                <a16:creationId xmlns:a16="http://schemas.microsoft.com/office/drawing/2014/main" id="{0206C36D-35BB-074F-A318-2F7F8A39447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What are the observed data?</a:t>
            </a:r>
          </a:p>
          <a:p>
            <a:r>
              <a:rPr lang="en-US" altLang="en-US"/>
              <a:t>What are the hypotheses?</a:t>
            </a:r>
          </a:p>
          <a:p>
            <a:r>
              <a:rPr lang="en-US" altLang="en-US"/>
              <a:t>What is the prior?</a:t>
            </a:r>
          </a:p>
          <a:p>
            <a:r>
              <a:rPr lang="en-US" altLang="en-US"/>
              <a:t>What is the likelihood?</a:t>
            </a:r>
          </a:p>
        </p:txBody>
      </p:sp>
      <p:sp>
        <p:nvSpPr>
          <p:cNvPr id="88067" name="Text Box 6">
            <a:extLst>
              <a:ext uri="{FF2B5EF4-FFF2-40B4-BE49-F238E27FC236}">
                <a16:creationId xmlns:a16="http://schemas.microsoft.com/office/drawing/2014/main" id="{A905AA9D-0DB2-9046-B4F7-1AA1020D74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656138"/>
            <a:ext cx="14176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Posterior</a:t>
            </a:r>
          </a:p>
        </p:txBody>
      </p:sp>
      <p:sp>
        <p:nvSpPr>
          <p:cNvPr id="88068" name="Line 7">
            <a:extLst>
              <a:ext uri="{FF2B5EF4-FFF2-40B4-BE49-F238E27FC236}">
                <a16:creationId xmlns:a16="http://schemas.microsoft.com/office/drawing/2014/main" id="{6876B273-1857-F644-B733-951D40094C33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5283200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69" name="Text Box 8">
            <a:extLst>
              <a:ext uri="{FF2B5EF4-FFF2-40B4-BE49-F238E27FC236}">
                <a16:creationId xmlns:a16="http://schemas.microsoft.com/office/drawing/2014/main" id="{1F6C284F-8AC9-A542-A81B-A762365B4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4656138"/>
            <a:ext cx="1574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9900"/>
                </a:solidFill>
              </a:rPr>
              <a:t>Likelihood</a:t>
            </a:r>
            <a:endParaRPr lang="en-US" altLang="en-US" sz="2400">
              <a:solidFill>
                <a:srgbClr val="FF0000"/>
              </a:solidFill>
            </a:endParaRPr>
          </a:p>
        </p:txBody>
      </p:sp>
      <p:sp>
        <p:nvSpPr>
          <p:cNvPr id="88070" name="Line 9">
            <a:extLst>
              <a:ext uri="{FF2B5EF4-FFF2-40B4-BE49-F238E27FC236}">
                <a16:creationId xmlns:a16="http://schemas.microsoft.com/office/drawing/2014/main" id="{40BED42B-FC0C-154A-8A30-4AFFF6EDCB7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6163" y="5207000"/>
            <a:ext cx="0" cy="4572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71" name="Text Box 11">
            <a:extLst>
              <a:ext uri="{FF2B5EF4-FFF2-40B4-BE49-F238E27FC236}">
                <a16:creationId xmlns:a16="http://schemas.microsoft.com/office/drawing/2014/main" id="{2DD69A7B-905E-9B46-9876-D6A912E465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4656138"/>
            <a:ext cx="8350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7030A0"/>
                </a:solidFill>
              </a:rPr>
              <a:t>Prior</a:t>
            </a:r>
          </a:p>
        </p:txBody>
      </p:sp>
      <p:sp>
        <p:nvSpPr>
          <p:cNvPr id="88072" name="Line 12">
            <a:extLst>
              <a:ext uri="{FF2B5EF4-FFF2-40B4-BE49-F238E27FC236}">
                <a16:creationId xmlns:a16="http://schemas.microsoft.com/office/drawing/2014/main" id="{F49CDFDA-8B41-9442-A2BC-D0C612653AA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72200" y="5283200"/>
            <a:ext cx="304800" cy="381000"/>
          </a:xfrm>
          <a:prstGeom prst="line">
            <a:avLst/>
          </a:prstGeom>
          <a:noFill/>
          <a:ln w="9525">
            <a:solidFill>
              <a:srgbClr val="6C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73" name="Text Box 13">
            <a:extLst>
              <a:ext uri="{FF2B5EF4-FFF2-40B4-BE49-F238E27FC236}">
                <a16:creationId xmlns:a16="http://schemas.microsoft.com/office/drawing/2014/main" id="{93B761FC-FAD1-1D41-BC18-A2364E5454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4250" y="5892800"/>
            <a:ext cx="38322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P(h|d) </a:t>
            </a:r>
            <a:r>
              <a:rPr lang="el-GR" altLang="en-US"/>
              <a:t>α</a:t>
            </a:r>
            <a:r>
              <a:rPr lang="en-US" altLang="en-US"/>
              <a:t> </a:t>
            </a:r>
            <a:r>
              <a:rPr lang="en-US" altLang="en-US" b="1">
                <a:solidFill>
                  <a:srgbClr val="009900"/>
                </a:solidFill>
              </a:rPr>
              <a:t>P(d|h)</a:t>
            </a:r>
            <a:r>
              <a:rPr lang="en-US" altLang="en-US"/>
              <a:t> </a:t>
            </a:r>
            <a:r>
              <a:rPr lang="en-US" altLang="en-US" b="1">
                <a:solidFill>
                  <a:srgbClr val="7030A0"/>
                </a:solidFill>
              </a:rPr>
              <a:t>P(h)</a:t>
            </a:r>
            <a:endParaRPr lang="el-GR" altLang="en-US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610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2">
            <a:extLst>
              <a:ext uri="{FF2B5EF4-FFF2-40B4-BE49-F238E27FC236}">
                <a16:creationId xmlns:a16="http://schemas.microsoft.com/office/drawing/2014/main" id="{6B628926-A208-2142-88B4-C3CB880E68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Take home messages</a:t>
            </a:r>
          </a:p>
        </p:txBody>
      </p:sp>
      <p:sp>
        <p:nvSpPr>
          <p:cNvPr id="47106" name="Content Placeholder 3">
            <a:extLst>
              <a:ext uri="{FF2B5EF4-FFF2-40B4-BE49-F238E27FC236}">
                <a16:creationId xmlns:a16="http://schemas.microsoft.com/office/drawing/2014/main" id="{186E186F-4F59-6946-9B7C-EF4A34AFA72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752600"/>
            <a:ext cx="8229600" cy="4525963"/>
          </a:xfrm>
        </p:spPr>
        <p:txBody>
          <a:bodyPr/>
          <a:lstStyle/>
          <a:p>
            <a:r>
              <a:rPr lang="en-US" altLang="en-US"/>
              <a:t>Bayesian models are useful for thinking about inductive problems.</a:t>
            </a:r>
          </a:p>
          <a:p>
            <a:endParaRPr lang="en-US" altLang="en-US"/>
          </a:p>
          <a:p>
            <a:r>
              <a:rPr lang="en-US" altLang="en-US"/>
              <a:t>There are many inductive problems from a wide range of domains including vision, language, motor control, etc. </a:t>
            </a:r>
          </a:p>
        </p:txBody>
      </p:sp>
    </p:spTree>
    <p:extLst>
      <p:ext uri="{BB962C8B-B14F-4D97-AF65-F5344CB8AC3E}">
        <p14:creationId xmlns:p14="http://schemas.microsoft.com/office/powerpoint/2010/main" val="3617340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176CC-E862-6549-ADC4-96A3E91BE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Bayesian Networks (DIRECTED GRAPHICAL MODELS)</a:t>
            </a:r>
          </a:p>
        </p:txBody>
      </p:sp>
      <p:sp>
        <p:nvSpPr>
          <p:cNvPr id="83970" name="Text Placeholder 2">
            <a:extLst>
              <a:ext uri="{FF2B5EF4-FFF2-40B4-BE49-F238E27FC236}">
                <a16:creationId xmlns:a16="http://schemas.microsoft.com/office/drawing/2014/main" id="{00CA047D-E18D-E84A-99F8-B4082B6EB9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Module 3</a:t>
            </a:r>
          </a:p>
        </p:txBody>
      </p:sp>
    </p:spTree>
    <p:extLst>
      <p:ext uri="{BB962C8B-B14F-4D97-AF65-F5344CB8AC3E}">
        <p14:creationId xmlns:p14="http://schemas.microsoft.com/office/powerpoint/2010/main" val="2494172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E6A28-B2F7-E044-B2B0-E696A243C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60CAC-6D9D-8D4D-83E1-8D4F125CF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110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5107D3-11F6-9A48-A487-81D7048F81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1"/>
          <a:stretch/>
        </p:blipFill>
        <p:spPr>
          <a:xfrm>
            <a:off x="3429000" y="3648258"/>
            <a:ext cx="5691383" cy="923742"/>
          </a:xfrm>
          <a:prstGeom prst="rect">
            <a:avLst/>
          </a:prstGeom>
        </p:spPr>
      </p:pic>
      <p:sp>
        <p:nvSpPr>
          <p:cNvPr id="84993" name="Title 1">
            <a:extLst>
              <a:ext uri="{FF2B5EF4-FFF2-40B4-BE49-F238E27FC236}">
                <a16:creationId xmlns:a16="http://schemas.microsoft.com/office/drawing/2014/main" id="{D3487700-D94C-1E4E-97A1-F2D807E7AB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Representing hypothesis spaces and priors</a:t>
            </a:r>
          </a:p>
        </p:txBody>
      </p:sp>
      <p:sp>
        <p:nvSpPr>
          <p:cNvPr id="84994" name="Content Placeholder 2">
            <a:extLst>
              <a:ext uri="{FF2B5EF4-FFF2-40B4-BE49-F238E27FC236}">
                <a16:creationId xmlns:a16="http://schemas.microsoft.com/office/drawing/2014/main" id="{78576978-CA96-E047-B1CF-862E77B2673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Coughing patient:</a:t>
            </a:r>
          </a:p>
          <a:p>
            <a:pPr lvl="1"/>
            <a:r>
              <a:rPr lang="en-US" altLang="en-US" dirty="0"/>
              <a:t>we just enumerated the hypothesis space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Bayesian regression:</a:t>
            </a:r>
          </a:p>
          <a:p>
            <a:pPr lvl="1"/>
            <a:r>
              <a:rPr lang="en-US" altLang="en-US" dirty="0"/>
              <a:t>we assumed</a:t>
            </a:r>
          </a:p>
          <a:p>
            <a:endParaRPr lang="en-US" altLang="en-US" dirty="0"/>
          </a:p>
          <a:p>
            <a:r>
              <a:rPr lang="en-US" altLang="en-US" dirty="0"/>
              <a:t>What if the hypothesis space is huge – how do we come up with all the numbers in the prior?</a:t>
            </a:r>
          </a:p>
        </p:txBody>
      </p:sp>
    </p:spTree>
    <p:extLst>
      <p:ext uri="{BB962C8B-B14F-4D97-AF65-F5344CB8AC3E}">
        <p14:creationId xmlns:p14="http://schemas.microsoft.com/office/powerpoint/2010/main" val="1758978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itle 1">
            <a:extLst>
              <a:ext uri="{FF2B5EF4-FFF2-40B4-BE49-F238E27FC236}">
                <a16:creationId xmlns:a16="http://schemas.microsoft.com/office/drawing/2014/main" id="{BB7ED944-C656-4E48-8EDA-1FA465625F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Food web problem</a:t>
            </a:r>
          </a:p>
        </p:txBody>
      </p:sp>
      <p:pic>
        <p:nvPicPr>
          <p:cNvPr id="86018" name="Picture 1" descr="Screen Shot 2018-12-09 at 11.00.35 AM.png">
            <a:extLst>
              <a:ext uri="{FF2B5EF4-FFF2-40B4-BE49-F238E27FC236}">
                <a16:creationId xmlns:a16="http://schemas.microsoft.com/office/drawing/2014/main" id="{A8237E41-9FEA-EF49-B2D9-7E45615AA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2209800"/>
            <a:ext cx="45847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19" name="TextBox 2">
            <a:extLst>
              <a:ext uri="{FF2B5EF4-FFF2-40B4-BE49-F238E27FC236}">
                <a16:creationId xmlns:a16="http://schemas.microsoft.com/office/drawing/2014/main" id="{9753F0F3-C36C-4E4A-88F6-20CD00E9A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3200400"/>
            <a:ext cx="45720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Herring carry a certain disease.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How likely is it that mako have the same disease?</a:t>
            </a:r>
          </a:p>
        </p:txBody>
      </p:sp>
    </p:spTree>
    <p:extLst>
      <p:ext uri="{BB962C8B-B14F-4D97-AF65-F5344CB8AC3E}">
        <p14:creationId xmlns:p14="http://schemas.microsoft.com/office/powerpoint/2010/main" val="3954886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itle 1">
            <a:extLst>
              <a:ext uri="{FF2B5EF4-FFF2-40B4-BE49-F238E27FC236}">
                <a16:creationId xmlns:a16="http://schemas.microsoft.com/office/drawing/2014/main" id="{10E6FFEE-528B-F94D-A8FB-AAAEF3C0E7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Food web problem</a:t>
            </a:r>
          </a:p>
        </p:txBody>
      </p:sp>
      <p:pic>
        <p:nvPicPr>
          <p:cNvPr id="87042" name="Picture 1" descr="Screen Shot 2018-12-09 at 11.00.35 AM.png">
            <a:extLst>
              <a:ext uri="{FF2B5EF4-FFF2-40B4-BE49-F238E27FC236}">
                <a16:creationId xmlns:a16="http://schemas.microsoft.com/office/drawing/2014/main" id="{007E250A-964B-614E-BE01-D4977454B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2209800"/>
            <a:ext cx="45847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3" name="Picture 3" descr="Screen Shot 2018-12-09 at 11.02.11 AM.png">
            <a:extLst>
              <a:ext uri="{FF2B5EF4-FFF2-40B4-BE49-F238E27FC236}">
                <a16:creationId xmlns:a16="http://schemas.microsoft.com/office/drawing/2014/main" id="{18050BEC-1A74-B641-B245-2ECEEA62D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514600"/>
            <a:ext cx="4251325" cy="322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4" name="TextBox 1">
            <a:extLst>
              <a:ext uri="{FF2B5EF4-FFF2-40B4-BE49-F238E27FC236}">
                <a16:creationId xmlns:a16="http://schemas.microsoft.com/office/drawing/2014/main" id="{8259B3A9-B166-BA45-872E-5CA80AFA47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6172200"/>
            <a:ext cx="28019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(Shafto et al, 2008)</a:t>
            </a:r>
          </a:p>
        </p:txBody>
      </p:sp>
    </p:spTree>
    <p:extLst>
      <p:ext uri="{BB962C8B-B14F-4D97-AF65-F5344CB8AC3E}">
        <p14:creationId xmlns:p14="http://schemas.microsoft.com/office/powerpoint/2010/main" val="1490895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itle 1">
            <a:extLst>
              <a:ext uri="{FF2B5EF4-FFF2-40B4-BE49-F238E27FC236}">
                <a16:creationId xmlns:a16="http://schemas.microsoft.com/office/drawing/2014/main" id="{E45C17BD-CE31-7F47-B114-E02D06CBB9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Building a Bayesian model</a:t>
            </a:r>
          </a:p>
        </p:txBody>
      </p:sp>
      <p:sp>
        <p:nvSpPr>
          <p:cNvPr id="88066" name="Content Placeholder 2">
            <a:extLst>
              <a:ext uri="{FF2B5EF4-FFF2-40B4-BE49-F238E27FC236}">
                <a16:creationId xmlns:a16="http://schemas.microsoft.com/office/drawing/2014/main" id="{0206C36D-35BB-074F-A318-2F7F8A39447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What are the observed data?</a:t>
            </a:r>
          </a:p>
          <a:p>
            <a:r>
              <a:rPr lang="en-US" altLang="en-US"/>
              <a:t>What are the hypotheses?</a:t>
            </a:r>
          </a:p>
          <a:p>
            <a:r>
              <a:rPr lang="en-US" altLang="en-US"/>
              <a:t>What is the prior?</a:t>
            </a:r>
          </a:p>
          <a:p>
            <a:r>
              <a:rPr lang="en-US" altLang="en-US"/>
              <a:t>What is the likelihood?</a:t>
            </a:r>
          </a:p>
        </p:txBody>
      </p:sp>
      <p:sp>
        <p:nvSpPr>
          <p:cNvPr id="88067" name="Text Box 6">
            <a:extLst>
              <a:ext uri="{FF2B5EF4-FFF2-40B4-BE49-F238E27FC236}">
                <a16:creationId xmlns:a16="http://schemas.microsoft.com/office/drawing/2014/main" id="{A905AA9D-0DB2-9046-B4F7-1AA1020D74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656138"/>
            <a:ext cx="14176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Posterior</a:t>
            </a:r>
          </a:p>
        </p:txBody>
      </p:sp>
      <p:sp>
        <p:nvSpPr>
          <p:cNvPr id="88068" name="Line 7">
            <a:extLst>
              <a:ext uri="{FF2B5EF4-FFF2-40B4-BE49-F238E27FC236}">
                <a16:creationId xmlns:a16="http://schemas.microsoft.com/office/drawing/2014/main" id="{6876B273-1857-F644-B733-951D40094C33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5283200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69" name="Text Box 8">
            <a:extLst>
              <a:ext uri="{FF2B5EF4-FFF2-40B4-BE49-F238E27FC236}">
                <a16:creationId xmlns:a16="http://schemas.microsoft.com/office/drawing/2014/main" id="{1F6C284F-8AC9-A542-A81B-A762365B4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4656138"/>
            <a:ext cx="1574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9900"/>
                </a:solidFill>
              </a:rPr>
              <a:t>Likelihood</a:t>
            </a:r>
            <a:endParaRPr lang="en-US" altLang="en-US" sz="2400">
              <a:solidFill>
                <a:srgbClr val="FF0000"/>
              </a:solidFill>
            </a:endParaRPr>
          </a:p>
        </p:txBody>
      </p:sp>
      <p:sp>
        <p:nvSpPr>
          <p:cNvPr id="88070" name="Line 9">
            <a:extLst>
              <a:ext uri="{FF2B5EF4-FFF2-40B4-BE49-F238E27FC236}">
                <a16:creationId xmlns:a16="http://schemas.microsoft.com/office/drawing/2014/main" id="{40BED42B-FC0C-154A-8A30-4AFFF6EDCB7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6163" y="5207000"/>
            <a:ext cx="0" cy="4572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71" name="Text Box 11">
            <a:extLst>
              <a:ext uri="{FF2B5EF4-FFF2-40B4-BE49-F238E27FC236}">
                <a16:creationId xmlns:a16="http://schemas.microsoft.com/office/drawing/2014/main" id="{2DD69A7B-905E-9B46-9876-D6A912E465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4656138"/>
            <a:ext cx="8350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7030A0"/>
                </a:solidFill>
              </a:rPr>
              <a:t>Prior</a:t>
            </a:r>
          </a:p>
        </p:txBody>
      </p:sp>
      <p:sp>
        <p:nvSpPr>
          <p:cNvPr id="88072" name="Line 12">
            <a:extLst>
              <a:ext uri="{FF2B5EF4-FFF2-40B4-BE49-F238E27FC236}">
                <a16:creationId xmlns:a16="http://schemas.microsoft.com/office/drawing/2014/main" id="{F49CDFDA-8B41-9442-A2BC-D0C612653AA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72200" y="5283200"/>
            <a:ext cx="304800" cy="381000"/>
          </a:xfrm>
          <a:prstGeom prst="line">
            <a:avLst/>
          </a:prstGeom>
          <a:noFill/>
          <a:ln w="9525">
            <a:solidFill>
              <a:srgbClr val="6C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73" name="Text Box 13">
            <a:extLst>
              <a:ext uri="{FF2B5EF4-FFF2-40B4-BE49-F238E27FC236}">
                <a16:creationId xmlns:a16="http://schemas.microsoft.com/office/drawing/2014/main" id="{93B761FC-FAD1-1D41-BC18-A2364E5454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4250" y="5892800"/>
            <a:ext cx="38322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P(h|d) </a:t>
            </a:r>
            <a:r>
              <a:rPr lang="el-GR" altLang="en-US"/>
              <a:t>α</a:t>
            </a:r>
            <a:r>
              <a:rPr lang="en-US" altLang="en-US"/>
              <a:t> </a:t>
            </a:r>
            <a:r>
              <a:rPr lang="en-US" altLang="en-US" b="1">
                <a:solidFill>
                  <a:srgbClr val="009900"/>
                </a:solidFill>
              </a:rPr>
              <a:t>P(d|h)</a:t>
            </a:r>
            <a:r>
              <a:rPr lang="en-US" altLang="en-US"/>
              <a:t> </a:t>
            </a:r>
            <a:r>
              <a:rPr lang="en-US" altLang="en-US" b="1">
                <a:solidFill>
                  <a:srgbClr val="7030A0"/>
                </a:solidFill>
              </a:rPr>
              <a:t>P(h)</a:t>
            </a:r>
            <a:endParaRPr lang="el-GR" altLang="en-US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406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89" name="Picture 2" descr="Screen Shot 2018-12-09 at 11.32.09 AM.png">
            <a:extLst>
              <a:ext uri="{FF2B5EF4-FFF2-40B4-BE49-F238E27FC236}">
                <a16:creationId xmlns:a16="http://schemas.microsoft.com/office/drawing/2014/main" id="{4EBC35E5-5C64-C848-BF22-8E4E3F761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803400"/>
            <a:ext cx="8343900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0" name="Title 1">
            <a:extLst>
              <a:ext uri="{FF2B5EF4-FFF2-40B4-BE49-F238E27FC236}">
                <a16:creationId xmlns:a16="http://schemas.microsoft.com/office/drawing/2014/main" id="{6EDD343B-CCCB-9B41-A352-9909E2AC02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Hypothesis space and prior</a:t>
            </a:r>
          </a:p>
        </p:txBody>
      </p:sp>
    </p:spTree>
    <p:extLst>
      <p:ext uri="{BB962C8B-B14F-4D97-AF65-F5344CB8AC3E}">
        <p14:creationId xmlns:p14="http://schemas.microsoft.com/office/powerpoint/2010/main" val="2717565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Title 1">
            <a:extLst>
              <a:ext uri="{FF2B5EF4-FFF2-40B4-BE49-F238E27FC236}">
                <a16:creationId xmlns:a16="http://schemas.microsoft.com/office/drawing/2014/main" id="{7A3BFF24-FA79-4144-8D9E-996DCBA309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Specifying a prior</a:t>
            </a:r>
          </a:p>
        </p:txBody>
      </p:sp>
      <p:sp>
        <p:nvSpPr>
          <p:cNvPr id="90114" name="TextBox 3">
            <a:extLst>
              <a:ext uri="{FF2B5EF4-FFF2-40B4-BE49-F238E27FC236}">
                <a16:creationId xmlns:a16="http://schemas.microsoft.com/office/drawing/2014/main" id="{B9C7AB99-E84A-7641-9E6B-7DE9CE3BC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1752600"/>
            <a:ext cx="903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Kelp</a:t>
            </a:r>
          </a:p>
        </p:txBody>
      </p:sp>
      <p:sp>
        <p:nvSpPr>
          <p:cNvPr id="90115" name="TextBox 5">
            <a:extLst>
              <a:ext uri="{FF2B5EF4-FFF2-40B4-BE49-F238E27FC236}">
                <a16:creationId xmlns:a16="http://schemas.microsoft.com/office/drawing/2014/main" id="{B6F6689C-CBD4-E14C-80AA-F5B5E239E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828925"/>
            <a:ext cx="1362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Herring</a:t>
            </a:r>
          </a:p>
        </p:txBody>
      </p:sp>
      <p:sp>
        <p:nvSpPr>
          <p:cNvPr id="90116" name="TextBox 6">
            <a:extLst>
              <a:ext uri="{FF2B5EF4-FFF2-40B4-BE49-F238E27FC236}">
                <a16:creationId xmlns:a16="http://schemas.microsoft.com/office/drawing/2014/main" id="{848E1435-2400-D542-9DD0-C7502A0CCA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7688" y="3895725"/>
            <a:ext cx="9890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Tuna</a:t>
            </a:r>
          </a:p>
        </p:txBody>
      </p:sp>
      <p:sp>
        <p:nvSpPr>
          <p:cNvPr id="90117" name="TextBox 7">
            <a:extLst>
              <a:ext uri="{FF2B5EF4-FFF2-40B4-BE49-F238E27FC236}">
                <a16:creationId xmlns:a16="http://schemas.microsoft.com/office/drawing/2014/main" id="{A3BA345B-BBDE-6545-AEEE-47903EB366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895725"/>
            <a:ext cx="14017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Dolphin</a:t>
            </a:r>
          </a:p>
        </p:txBody>
      </p:sp>
      <p:sp>
        <p:nvSpPr>
          <p:cNvPr id="90118" name="TextBox 8">
            <a:extLst>
              <a:ext uri="{FF2B5EF4-FFF2-40B4-BE49-F238E27FC236}">
                <a16:creationId xmlns:a16="http://schemas.microsoft.com/office/drawing/2014/main" id="{44C43532-D0A7-214D-9466-CF5C65C91C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975" y="5114925"/>
            <a:ext cx="10620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Mako</a:t>
            </a:r>
          </a:p>
        </p:txBody>
      </p:sp>
      <p:cxnSp>
        <p:nvCxnSpPr>
          <p:cNvPr id="90119" name="Straight Arrow Connector 9">
            <a:extLst>
              <a:ext uri="{FF2B5EF4-FFF2-40B4-BE49-F238E27FC236}">
                <a16:creationId xmlns:a16="http://schemas.microsoft.com/office/drawing/2014/main" id="{A1AE72F8-9523-0A4B-BFE3-A436D828098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23622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0120" name="Straight Arrow Connector 11">
            <a:extLst>
              <a:ext uri="{FF2B5EF4-FFF2-40B4-BE49-F238E27FC236}">
                <a16:creationId xmlns:a16="http://schemas.microsoft.com/office/drawing/2014/main" id="{2217CB17-7665-5C41-8C82-E1CF397296F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3429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0121" name="Straight Arrow Connector 12">
            <a:extLst>
              <a:ext uri="{FF2B5EF4-FFF2-40B4-BE49-F238E27FC236}">
                <a16:creationId xmlns:a16="http://schemas.microsoft.com/office/drawing/2014/main" id="{85D1B6B8-79F7-D14E-8705-80E25026985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4572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0122" name="Straight Arrow Connector 13">
            <a:extLst>
              <a:ext uri="{FF2B5EF4-FFF2-40B4-BE49-F238E27FC236}">
                <a16:creationId xmlns:a16="http://schemas.microsoft.com/office/drawing/2014/main" id="{341EB309-DB7A-B047-A76B-9506C051BA0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62200" y="4419600"/>
            <a:ext cx="838200" cy="609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0123" name="Straight Arrow Connector 15">
            <a:extLst>
              <a:ext uri="{FF2B5EF4-FFF2-40B4-BE49-F238E27FC236}">
                <a16:creationId xmlns:a16="http://schemas.microsoft.com/office/drawing/2014/main" id="{8D22291D-8068-1B44-8E7D-D4AB28A733D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286000" y="3429000"/>
            <a:ext cx="762000" cy="381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100474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itle 1">
            <a:extLst>
              <a:ext uri="{FF2B5EF4-FFF2-40B4-BE49-F238E27FC236}">
                <a16:creationId xmlns:a16="http://schemas.microsoft.com/office/drawing/2014/main" id="{4A9575C6-8D08-B74C-A8D1-2F66504622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Specifying a prior</a:t>
            </a:r>
          </a:p>
        </p:txBody>
      </p:sp>
      <p:sp>
        <p:nvSpPr>
          <p:cNvPr id="91138" name="TextBox 3">
            <a:extLst>
              <a:ext uri="{FF2B5EF4-FFF2-40B4-BE49-F238E27FC236}">
                <a16:creationId xmlns:a16="http://schemas.microsoft.com/office/drawing/2014/main" id="{3A340DA0-1C86-624D-B626-132CB6F9DA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1752600"/>
            <a:ext cx="903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Kelp</a:t>
            </a:r>
          </a:p>
        </p:txBody>
      </p:sp>
      <p:sp>
        <p:nvSpPr>
          <p:cNvPr id="91139" name="TextBox 5">
            <a:extLst>
              <a:ext uri="{FF2B5EF4-FFF2-40B4-BE49-F238E27FC236}">
                <a16:creationId xmlns:a16="http://schemas.microsoft.com/office/drawing/2014/main" id="{2F31EF8B-3F1F-F644-8838-0AF928779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828925"/>
            <a:ext cx="1362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Herring</a:t>
            </a:r>
          </a:p>
        </p:txBody>
      </p:sp>
      <p:sp>
        <p:nvSpPr>
          <p:cNvPr id="91140" name="TextBox 6">
            <a:extLst>
              <a:ext uri="{FF2B5EF4-FFF2-40B4-BE49-F238E27FC236}">
                <a16:creationId xmlns:a16="http://schemas.microsoft.com/office/drawing/2014/main" id="{3A7C2979-A0BA-1841-9416-B8596C8394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7688" y="3895725"/>
            <a:ext cx="9890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Tuna</a:t>
            </a:r>
          </a:p>
        </p:txBody>
      </p:sp>
      <p:sp>
        <p:nvSpPr>
          <p:cNvPr id="91141" name="TextBox 7">
            <a:extLst>
              <a:ext uri="{FF2B5EF4-FFF2-40B4-BE49-F238E27FC236}">
                <a16:creationId xmlns:a16="http://schemas.microsoft.com/office/drawing/2014/main" id="{5DA3F840-C5B8-B540-B7D4-55A7D45B4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895725"/>
            <a:ext cx="14017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Dolphin</a:t>
            </a:r>
          </a:p>
        </p:txBody>
      </p:sp>
      <p:sp>
        <p:nvSpPr>
          <p:cNvPr id="91142" name="TextBox 8">
            <a:extLst>
              <a:ext uri="{FF2B5EF4-FFF2-40B4-BE49-F238E27FC236}">
                <a16:creationId xmlns:a16="http://schemas.microsoft.com/office/drawing/2014/main" id="{E1A03B49-4881-C04A-8D1E-4484F8C34E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975" y="5114925"/>
            <a:ext cx="10620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Mako</a:t>
            </a:r>
          </a:p>
        </p:txBody>
      </p:sp>
      <p:cxnSp>
        <p:nvCxnSpPr>
          <p:cNvPr id="91143" name="Straight Arrow Connector 9">
            <a:extLst>
              <a:ext uri="{FF2B5EF4-FFF2-40B4-BE49-F238E27FC236}">
                <a16:creationId xmlns:a16="http://schemas.microsoft.com/office/drawing/2014/main" id="{559D37A6-A17C-E948-A282-761587A6771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23622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44" name="Straight Arrow Connector 11">
            <a:extLst>
              <a:ext uri="{FF2B5EF4-FFF2-40B4-BE49-F238E27FC236}">
                <a16:creationId xmlns:a16="http://schemas.microsoft.com/office/drawing/2014/main" id="{98CC7AF0-B171-AD41-BD8C-EFECE65A205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3429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45" name="Straight Arrow Connector 12">
            <a:extLst>
              <a:ext uri="{FF2B5EF4-FFF2-40B4-BE49-F238E27FC236}">
                <a16:creationId xmlns:a16="http://schemas.microsoft.com/office/drawing/2014/main" id="{50AE6840-DCBF-B14C-8311-84A93C06D5B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4572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46" name="Straight Arrow Connector 13">
            <a:extLst>
              <a:ext uri="{FF2B5EF4-FFF2-40B4-BE49-F238E27FC236}">
                <a16:creationId xmlns:a16="http://schemas.microsoft.com/office/drawing/2014/main" id="{CBBB4F20-BF65-3440-83F8-C6B1C91A981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62200" y="4419600"/>
            <a:ext cx="838200" cy="609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47" name="Straight Arrow Connector 15">
            <a:extLst>
              <a:ext uri="{FF2B5EF4-FFF2-40B4-BE49-F238E27FC236}">
                <a16:creationId xmlns:a16="http://schemas.microsoft.com/office/drawing/2014/main" id="{51C0A57C-D091-A546-A4E2-ACB4971307F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286000" y="3429000"/>
            <a:ext cx="762000" cy="381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985964-2AA3-7B4A-81CF-EEC1B19994CB}"/>
              </a:ext>
            </a:extLst>
          </p:cNvPr>
          <p:cNvGraphicFramePr>
            <a:graphicFrameLocks noGrp="1"/>
          </p:cNvGraphicFramePr>
          <p:nvPr/>
        </p:nvGraphicFramePr>
        <p:xfrm>
          <a:off x="6019800" y="1752600"/>
          <a:ext cx="1828801" cy="396240"/>
        </p:xfrm>
        <a:graphic>
          <a:graphicData uri="http://schemas.openxmlformats.org/drawingml/2006/table">
            <a:tbl>
              <a:tblPr bandRow="1">
                <a:tableStyleId>{69C7853C-536D-4A76-A0AE-DD22124D55A5}</a:tableStyleId>
              </a:tblPr>
              <a:tblGrid>
                <a:gridCol w="1828801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P(K = 1) = 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8231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Title 1">
            <a:extLst>
              <a:ext uri="{FF2B5EF4-FFF2-40B4-BE49-F238E27FC236}">
                <a16:creationId xmlns:a16="http://schemas.microsoft.com/office/drawing/2014/main" id="{BCBA31FA-6E40-AF48-A658-E52BBF0F54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Specifying a prior</a:t>
            </a:r>
          </a:p>
        </p:txBody>
      </p:sp>
      <p:sp>
        <p:nvSpPr>
          <p:cNvPr id="92162" name="TextBox 3">
            <a:extLst>
              <a:ext uri="{FF2B5EF4-FFF2-40B4-BE49-F238E27FC236}">
                <a16:creationId xmlns:a16="http://schemas.microsoft.com/office/drawing/2014/main" id="{6656D891-F879-734F-B684-1529FD9CE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1752600"/>
            <a:ext cx="903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Kelp</a:t>
            </a:r>
          </a:p>
        </p:txBody>
      </p:sp>
      <p:sp>
        <p:nvSpPr>
          <p:cNvPr id="92163" name="TextBox 5">
            <a:extLst>
              <a:ext uri="{FF2B5EF4-FFF2-40B4-BE49-F238E27FC236}">
                <a16:creationId xmlns:a16="http://schemas.microsoft.com/office/drawing/2014/main" id="{E12F7FE4-63DC-3A49-A791-04489B8754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828925"/>
            <a:ext cx="1362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Herring</a:t>
            </a:r>
          </a:p>
        </p:txBody>
      </p:sp>
      <p:sp>
        <p:nvSpPr>
          <p:cNvPr id="92164" name="TextBox 6">
            <a:extLst>
              <a:ext uri="{FF2B5EF4-FFF2-40B4-BE49-F238E27FC236}">
                <a16:creationId xmlns:a16="http://schemas.microsoft.com/office/drawing/2014/main" id="{DC5B4B8B-659F-0141-92AB-3B0AD7AE8B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7688" y="3895725"/>
            <a:ext cx="9890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Tuna</a:t>
            </a:r>
          </a:p>
        </p:txBody>
      </p:sp>
      <p:sp>
        <p:nvSpPr>
          <p:cNvPr id="92165" name="TextBox 7">
            <a:extLst>
              <a:ext uri="{FF2B5EF4-FFF2-40B4-BE49-F238E27FC236}">
                <a16:creationId xmlns:a16="http://schemas.microsoft.com/office/drawing/2014/main" id="{1CEB2B47-5F18-CC4B-958C-7DFC9E0BB5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895725"/>
            <a:ext cx="14017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Dolphin</a:t>
            </a:r>
          </a:p>
        </p:txBody>
      </p:sp>
      <p:sp>
        <p:nvSpPr>
          <p:cNvPr id="92166" name="TextBox 8">
            <a:extLst>
              <a:ext uri="{FF2B5EF4-FFF2-40B4-BE49-F238E27FC236}">
                <a16:creationId xmlns:a16="http://schemas.microsoft.com/office/drawing/2014/main" id="{A6AACD73-F01D-A649-A690-45CF9C139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975" y="5114925"/>
            <a:ext cx="10620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Mako</a:t>
            </a:r>
          </a:p>
        </p:txBody>
      </p:sp>
      <p:cxnSp>
        <p:nvCxnSpPr>
          <p:cNvPr id="92167" name="Straight Arrow Connector 9">
            <a:extLst>
              <a:ext uri="{FF2B5EF4-FFF2-40B4-BE49-F238E27FC236}">
                <a16:creationId xmlns:a16="http://schemas.microsoft.com/office/drawing/2014/main" id="{D3720508-49D2-E446-854F-2EE9E800245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23622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168" name="Straight Arrow Connector 11">
            <a:extLst>
              <a:ext uri="{FF2B5EF4-FFF2-40B4-BE49-F238E27FC236}">
                <a16:creationId xmlns:a16="http://schemas.microsoft.com/office/drawing/2014/main" id="{24BCB53F-23D9-A24F-9A6E-0C3C4C871C1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3429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169" name="Straight Arrow Connector 12">
            <a:extLst>
              <a:ext uri="{FF2B5EF4-FFF2-40B4-BE49-F238E27FC236}">
                <a16:creationId xmlns:a16="http://schemas.microsoft.com/office/drawing/2014/main" id="{BD9C3E3A-E4A2-414C-97BB-7479B65FA93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4572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170" name="Straight Arrow Connector 13">
            <a:extLst>
              <a:ext uri="{FF2B5EF4-FFF2-40B4-BE49-F238E27FC236}">
                <a16:creationId xmlns:a16="http://schemas.microsoft.com/office/drawing/2014/main" id="{7437DE6A-C62F-1743-A97D-381B78D6AF1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62200" y="4419600"/>
            <a:ext cx="838200" cy="609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171" name="Straight Arrow Connector 15">
            <a:extLst>
              <a:ext uri="{FF2B5EF4-FFF2-40B4-BE49-F238E27FC236}">
                <a16:creationId xmlns:a16="http://schemas.microsoft.com/office/drawing/2014/main" id="{63598D1B-3813-FE4D-943C-BB5F11C5E61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286000" y="3429000"/>
            <a:ext cx="762000" cy="381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985964-2AA3-7B4A-81CF-EEC1B19994CB}"/>
              </a:ext>
            </a:extLst>
          </p:cNvPr>
          <p:cNvGraphicFramePr>
            <a:graphicFrameLocks noGrp="1"/>
          </p:cNvGraphicFramePr>
          <p:nvPr/>
        </p:nvGraphicFramePr>
        <p:xfrm>
          <a:off x="6019800" y="1752600"/>
          <a:ext cx="1828801" cy="396240"/>
        </p:xfrm>
        <a:graphic>
          <a:graphicData uri="http://schemas.openxmlformats.org/drawingml/2006/table">
            <a:tbl>
              <a:tblPr bandRow="1">
                <a:tableStyleId>{69C7853C-536D-4A76-A0AE-DD22124D55A5}</a:tableStyleId>
              </a:tblPr>
              <a:tblGrid>
                <a:gridCol w="1828801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P(K = 1) = 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8E384C0-7C87-C945-ACB3-E6620BFCC21F}"/>
              </a:ext>
            </a:extLst>
          </p:cNvPr>
          <p:cNvGraphicFramePr>
            <a:graphicFrameLocks noGrp="1"/>
          </p:cNvGraphicFramePr>
          <p:nvPr/>
        </p:nvGraphicFramePr>
        <p:xfrm>
          <a:off x="4800600" y="2667000"/>
          <a:ext cx="3276600" cy="11887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88811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  <a:gridCol w="2487789">
                  <a:extLst>
                    <a:ext uri="{9D8B030D-6E8A-4147-A177-3AD203B41FA5}">
                      <a16:colId xmlns:a16="http://schemas.microsoft.com/office/drawing/2014/main" val="1781232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P(H = 1 |K)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494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01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66541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itle 1">
            <a:extLst>
              <a:ext uri="{FF2B5EF4-FFF2-40B4-BE49-F238E27FC236}">
                <a16:creationId xmlns:a16="http://schemas.microsoft.com/office/drawing/2014/main" id="{24B78CA0-BB3D-D446-94D8-3C84417B5D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Specifying a prior</a:t>
            </a:r>
          </a:p>
        </p:txBody>
      </p:sp>
      <p:sp>
        <p:nvSpPr>
          <p:cNvPr id="93186" name="TextBox 3">
            <a:extLst>
              <a:ext uri="{FF2B5EF4-FFF2-40B4-BE49-F238E27FC236}">
                <a16:creationId xmlns:a16="http://schemas.microsoft.com/office/drawing/2014/main" id="{519C36E0-1164-B042-B12E-980892C1FF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1752600"/>
            <a:ext cx="903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Kelp</a:t>
            </a:r>
          </a:p>
        </p:txBody>
      </p:sp>
      <p:sp>
        <p:nvSpPr>
          <p:cNvPr id="93187" name="TextBox 5">
            <a:extLst>
              <a:ext uri="{FF2B5EF4-FFF2-40B4-BE49-F238E27FC236}">
                <a16:creationId xmlns:a16="http://schemas.microsoft.com/office/drawing/2014/main" id="{79312323-3836-F144-8043-CF17D40B37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828925"/>
            <a:ext cx="1362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Herring</a:t>
            </a:r>
          </a:p>
        </p:txBody>
      </p:sp>
      <p:sp>
        <p:nvSpPr>
          <p:cNvPr id="93188" name="TextBox 6">
            <a:extLst>
              <a:ext uri="{FF2B5EF4-FFF2-40B4-BE49-F238E27FC236}">
                <a16:creationId xmlns:a16="http://schemas.microsoft.com/office/drawing/2014/main" id="{43E8DC7F-7FBD-C741-AF12-A3908B3C38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7688" y="3895725"/>
            <a:ext cx="9890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Tuna</a:t>
            </a:r>
          </a:p>
        </p:txBody>
      </p:sp>
      <p:sp>
        <p:nvSpPr>
          <p:cNvPr id="93189" name="TextBox 7">
            <a:extLst>
              <a:ext uri="{FF2B5EF4-FFF2-40B4-BE49-F238E27FC236}">
                <a16:creationId xmlns:a16="http://schemas.microsoft.com/office/drawing/2014/main" id="{57802524-692C-664A-B911-5ACDA33429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895725"/>
            <a:ext cx="14017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Dolphin</a:t>
            </a:r>
          </a:p>
        </p:txBody>
      </p:sp>
      <p:sp>
        <p:nvSpPr>
          <p:cNvPr id="93190" name="TextBox 8">
            <a:extLst>
              <a:ext uri="{FF2B5EF4-FFF2-40B4-BE49-F238E27FC236}">
                <a16:creationId xmlns:a16="http://schemas.microsoft.com/office/drawing/2014/main" id="{CCB47405-D6C0-CA43-A2E5-7AD431A7C2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975" y="5114925"/>
            <a:ext cx="10620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Mako</a:t>
            </a:r>
          </a:p>
        </p:txBody>
      </p:sp>
      <p:cxnSp>
        <p:nvCxnSpPr>
          <p:cNvPr id="93191" name="Straight Arrow Connector 9">
            <a:extLst>
              <a:ext uri="{FF2B5EF4-FFF2-40B4-BE49-F238E27FC236}">
                <a16:creationId xmlns:a16="http://schemas.microsoft.com/office/drawing/2014/main" id="{267A8B4C-BED0-7444-B994-FB4E14827DE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23622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3192" name="Straight Arrow Connector 11">
            <a:extLst>
              <a:ext uri="{FF2B5EF4-FFF2-40B4-BE49-F238E27FC236}">
                <a16:creationId xmlns:a16="http://schemas.microsoft.com/office/drawing/2014/main" id="{26BB49E3-D59A-8B47-B7B9-79AEE6C2911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3429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3193" name="Straight Arrow Connector 12">
            <a:extLst>
              <a:ext uri="{FF2B5EF4-FFF2-40B4-BE49-F238E27FC236}">
                <a16:creationId xmlns:a16="http://schemas.microsoft.com/office/drawing/2014/main" id="{5D33E242-B0D3-9D48-B2D7-A69E30D110F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4572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3194" name="Straight Arrow Connector 13">
            <a:extLst>
              <a:ext uri="{FF2B5EF4-FFF2-40B4-BE49-F238E27FC236}">
                <a16:creationId xmlns:a16="http://schemas.microsoft.com/office/drawing/2014/main" id="{BEC911B6-0493-044E-A9D3-8A3B5584129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62200" y="4419600"/>
            <a:ext cx="838200" cy="609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3195" name="Straight Arrow Connector 15">
            <a:extLst>
              <a:ext uri="{FF2B5EF4-FFF2-40B4-BE49-F238E27FC236}">
                <a16:creationId xmlns:a16="http://schemas.microsoft.com/office/drawing/2014/main" id="{67B2931A-8F61-4D4F-AF57-01C20F120BC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286000" y="3429000"/>
            <a:ext cx="762000" cy="381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985964-2AA3-7B4A-81CF-EEC1B19994CB}"/>
              </a:ext>
            </a:extLst>
          </p:cNvPr>
          <p:cNvGraphicFramePr>
            <a:graphicFrameLocks noGrp="1"/>
          </p:cNvGraphicFramePr>
          <p:nvPr/>
        </p:nvGraphicFramePr>
        <p:xfrm>
          <a:off x="6019800" y="1752600"/>
          <a:ext cx="1828801" cy="396240"/>
        </p:xfrm>
        <a:graphic>
          <a:graphicData uri="http://schemas.openxmlformats.org/drawingml/2006/table">
            <a:tbl>
              <a:tblPr bandRow="1">
                <a:tableStyleId>{69C7853C-536D-4A76-A0AE-DD22124D55A5}</a:tableStyleId>
              </a:tblPr>
              <a:tblGrid>
                <a:gridCol w="1828801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P(K = 1) = 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8E384C0-7C87-C945-ACB3-E6620BFCC21F}"/>
              </a:ext>
            </a:extLst>
          </p:cNvPr>
          <p:cNvGraphicFramePr>
            <a:graphicFrameLocks noGrp="1"/>
          </p:cNvGraphicFramePr>
          <p:nvPr/>
        </p:nvGraphicFramePr>
        <p:xfrm>
          <a:off x="4800600" y="2667000"/>
          <a:ext cx="3276600" cy="11887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88811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  <a:gridCol w="2487789">
                  <a:extLst>
                    <a:ext uri="{9D8B030D-6E8A-4147-A177-3AD203B41FA5}">
                      <a16:colId xmlns:a16="http://schemas.microsoft.com/office/drawing/2014/main" val="1781232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P(H = 1 |K)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494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01315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BFCC56C-7321-6C4D-993B-02D5148A01B9}"/>
              </a:ext>
            </a:extLst>
          </p:cNvPr>
          <p:cNvGraphicFramePr>
            <a:graphicFrameLocks noGrp="1"/>
          </p:cNvGraphicFramePr>
          <p:nvPr/>
        </p:nvGraphicFramePr>
        <p:xfrm>
          <a:off x="4800600" y="4678680"/>
          <a:ext cx="3276600" cy="19812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635758">
                  <a:extLst>
                    <a:ext uri="{9D8B030D-6E8A-4147-A177-3AD203B41FA5}">
                      <a16:colId xmlns:a16="http://schemas.microsoft.com/office/drawing/2014/main" val="286158171"/>
                    </a:ext>
                  </a:extLst>
                </a:gridCol>
                <a:gridCol w="635758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  <a:gridCol w="2005084">
                  <a:extLst>
                    <a:ext uri="{9D8B030D-6E8A-4147-A177-3AD203B41FA5}">
                      <a16:colId xmlns:a16="http://schemas.microsoft.com/office/drawing/2014/main" val="1781232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P(M = 1 |D, 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494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01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7478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0.775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7626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4206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Title 1">
            <a:extLst>
              <a:ext uri="{FF2B5EF4-FFF2-40B4-BE49-F238E27FC236}">
                <a16:creationId xmlns:a16="http://schemas.microsoft.com/office/drawing/2014/main" id="{AE9C853E-1890-EA44-9F80-60C253016C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Specifying a prior</a:t>
            </a:r>
          </a:p>
        </p:txBody>
      </p:sp>
      <p:sp>
        <p:nvSpPr>
          <p:cNvPr id="94210" name="TextBox 3">
            <a:extLst>
              <a:ext uri="{FF2B5EF4-FFF2-40B4-BE49-F238E27FC236}">
                <a16:creationId xmlns:a16="http://schemas.microsoft.com/office/drawing/2014/main" id="{391B2C2D-68B8-D642-BF09-57581F7447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1752600"/>
            <a:ext cx="903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Kelp</a:t>
            </a:r>
          </a:p>
        </p:txBody>
      </p:sp>
      <p:sp>
        <p:nvSpPr>
          <p:cNvPr id="94211" name="TextBox 5">
            <a:extLst>
              <a:ext uri="{FF2B5EF4-FFF2-40B4-BE49-F238E27FC236}">
                <a16:creationId xmlns:a16="http://schemas.microsoft.com/office/drawing/2014/main" id="{51B209DB-C3DD-9943-AB43-5D4D47C353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828925"/>
            <a:ext cx="1362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Herring</a:t>
            </a:r>
          </a:p>
        </p:txBody>
      </p:sp>
      <p:sp>
        <p:nvSpPr>
          <p:cNvPr id="94212" name="TextBox 6">
            <a:extLst>
              <a:ext uri="{FF2B5EF4-FFF2-40B4-BE49-F238E27FC236}">
                <a16:creationId xmlns:a16="http://schemas.microsoft.com/office/drawing/2014/main" id="{968F6A29-7A4C-384B-ACD8-C9C42224C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7688" y="3895725"/>
            <a:ext cx="9890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Tuna</a:t>
            </a:r>
          </a:p>
        </p:txBody>
      </p:sp>
      <p:sp>
        <p:nvSpPr>
          <p:cNvPr id="94213" name="TextBox 7">
            <a:extLst>
              <a:ext uri="{FF2B5EF4-FFF2-40B4-BE49-F238E27FC236}">
                <a16:creationId xmlns:a16="http://schemas.microsoft.com/office/drawing/2014/main" id="{5E7D6874-57F4-2744-B663-64F41B4E2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895725"/>
            <a:ext cx="14017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Dolphin</a:t>
            </a:r>
          </a:p>
        </p:txBody>
      </p:sp>
      <p:sp>
        <p:nvSpPr>
          <p:cNvPr id="94214" name="TextBox 8">
            <a:extLst>
              <a:ext uri="{FF2B5EF4-FFF2-40B4-BE49-F238E27FC236}">
                <a16:creationId xmlns:a16="http://schemas.microsoft.com/office/drawing/2014/main" id="{B43C0A52-9416-3640-89F6-FC7A3F8746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975" y="5114925"/>
            <a:ext cx="10620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Mako</a:t>
            </a:r>
          </a:p>
        </p:txBody>
      </p:sp>
      <p:cxnSp>
        <p:nvCxnSpPr>
          <p:cNvPr id="94215" name="Straight Arrow Connector 9">
            <a:extLst>
              <a:ext uri="{FF2B5EF4-FFF2-40B4-BE49-F238E27FC236}">
                <a16:creationId xmlns:a16="http://schemas.microsoft.com/office/drawing/2014/main" id="{6C80E836-27D9-274E-A587-37614FF1C9D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23622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216" name="Straight Arrow Connector 11">
            <a:extLst>
              <a:ext uri="{FF2B5EF4-FFF2-40B4-BE49-F238E27FC236}">
                <a16:creationId xmlns:a16="http://schemas.microsoft.com/office/drawing/2014/main" id="{5ED07162-1657-D744-BD86-E1471075BA5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3429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217" name="Straight Arrow Connector 12">
            <a:extLst>
              <a:ext uri="{FF2B5EF4-FFF2-40B4-BE49-F238E27FC236}">
                <a16:creationId xmlns:a16="http://schemas.microsoft.com/office/drawing/2014/main" id="{4BBFBC58-E8E7-384E-B2B2-E98510D7E16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4572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218" name="Straight Arrow Connector 13">
            <a:extLst>
              <a:ext uri="{FF2B5EF4-FFF2-40B4-BE49-F238E27FC236}">
                <a16:creationId xmlns:a16="http://schemas.microsoft.com/office/drawing/2014/main" id="{67561085-53A3-6948-8F6D-C3651116EB0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62200" y="4419600"/>
            <a:ext cx="838200" cy="609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219" name="Straight Arrow Connector 15">
            <a:extLst>
              <a:ext uri="{FF2B5EF4-FFF2-40B4-BE49-F238E27FC236}">
                <a16:creationId xmlns:a16="http://schemas.microsoft.com/office/drawing/2014/main" id="{B8A3072C-1B08-6246-8618-CD725F5DAFE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286000" y="3429000"/>
            <a:ext cx="762000" cy="381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4220" name="TextBox 2">
            <a:extLst>
              <a:ext uri="{FF2B5EF4-FFF2-40B4-BE49-F238E27FC236}">
                <a16:creationId xmlns:a16="http://schemas.microsoft.com/office/drawing/2014/main" id="{DD7834F1-AFC7-F842-BCA3-E3392C4A56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3950" y="1922463"/>
            <a:ext cx="360045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P(K, H, D, T, M) =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	P(K) *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	P(H|K) *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	P(D|H) *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	P(T|H) *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	P(M|D,T)</a:t>
            </a:r>
          </a:p>
        </p:txBody>
      </p:sp>
    </p:spTree>
    <p:extLst>
      <p:ext uri="{BB962C8B-B14F-4D97-AF65-F5344CB8AC3E}">
        <p14:creationId xmlns:p14="http://schemas.microsoft.com/office/powerpoint/2010/main" val="2690984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E952C2EB-0339-C248-9A0E-D58DFFE89D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/>
              <a:t>Why build models?</a:t>
            </a:r>
          </a:p>
        </p:txBody>
      </p:sp>
    </p:spTree>
    <p:extLst>
      <p:ext uri="{BB962C8B-B14F-4D97-AF65-F5344CB8AC3E}">
        <p14:creationId xmlns:p14="http://schemas.microsoft.com/office/powerpoint/2010/main" val="42389073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itle 1">
            <a:extLst>
              <a:ext uri="{FF2B5EF4-FFF2-40B4-BE49-F238E27FC236}">
                <a16:creationId xmlns:a16="http://schemas.microsoft.com/office/drawing/2014/main" id="{420D1DCD-786D-4B4F-9137-F8B4389A34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General formulation</a:t>
            </a:r>
          </a:p>
        </p:txBody>
      </p:sp>
      <p:pic>
        <p:nvPicPr>
          <p:cNvPr id="95234" name="Picture 2">
            <a:extLst>
              <a:ext uri="{FF2B5EF4-FFF2-40B4-BE49-F238E27FC236}">
                <a16:creationId xmlns:a16="http://schemas.microsoft.com/office/drawing/2014/main" id="{98CBBB76-095F-194B-813A-61C83F2E3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9144000" cy="178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86077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itle 1">
            <a:extLst>
              <a:ext uri="{FF2B5EF4-FFF2-40B4-BE49-F238E27FC236}">
                <a16:creationId xmlns:a16="http://schemas.microsoft.com/office/drawing/2014/main" id="{4FF4C65A-1E79-794C-A975-B30D27C7B0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Specifying a prior</a:t>
            </a:r>
          </a:p>
        </p:txBody>
      </p:sp>
      <p:sp>
        <p:nvSpPr>
          <p:cNvPr id="96258" name="TextBox 3">
            <a:extLst>
              <a:ext uri="{FF2B5EF4-FFF2-40B4-BE49-F238E27FC236}">
                <a16:creationId xmlns:a16="http://schemas.microsoft.com/office/drawing/2014/main" id="{99E71F63-A8F0-A14F-BCB3-34D5460073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1752600"/>
            <a:ext cx="903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Kelp</a:t>
            </a:r>
          </a:p>
        </p:txBody>
      </p:sp>
      <p:sp>
        <p:nvSpPr>
          <p:cNvPr id="96259" name="TextBox 5">
            <a:extLst>
              <a:ext uri="{FF2B5EF4-FFF2-40B4-BE49-F238E27FC236}">
                <a16:creationId xmlns:a16="http://schemas.microsoft.com/office/drawing/2014/main" id="{8AEECD04-2A89-6343-BE8E-0C395879E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828925"/>
            <a:ext cx="1362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Herring</a:t>
            </a:r>
          </a:p>
        </p:txBody>
      </p:sp>
      <p:sp>
        <p:nvSpPr>
          <p:cNvPr id="96260" name="TextBox 6">
            <a:extLst>
              <a:ext uri="{FF2B5EF4-FFF2-40B4-BE49-F238E27FC236}">
                <a16:creationId xmlns:a16="http://schemas.microsoft.com/office/drawing/2014/main" id="{88C788D6-8DFC-574E-8821-8039DDEFCD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7688" y="3895725"/>
            <a:ext cx="9890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Tuna</a:t>
            </a:r>
          </a:p>
        </p:txBody>
      </p:sp>
      <p:sp>
        <p:nvSpPr>
          <p:cNvPr id="96261" name="TextBox 7">
            <a:extLst>
              <a:ext uri="{FF2B5EF4-FFF2-40B4-BE49-F238E27FC236}">
                <a16:creationId xmlns:a16="http://schemas.microsoft.com/office/drawing/2014/main" id="{557EC2A3-883A-A94C-B07F-519C0423F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895725"/>
            <a:ext cx="14017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Dolphin</a:t>
            </a:r>
          </a:p>
        </p:txBody>
      </p:sp>
      <p:sp>
        <p:nvSpPr>
          <p:cNvPr id="96262" name="TextBox 8">
            <a:extLst>
              <a:ext uri="{FF2B5EF4-FFF2-40B4-BE49-F238E27FC236}">
                <a16:creationId xmlns:a16="http://schemas.microsoft.com/office/drawing/2014/main" id="{5B08996A-6534-F74D-8983-F7B9EC486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975" y="5114925"/>
            <a:ext cx="10620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Mako</a:t>
            </a:r>
          </a:p>
        </p:txBody>
      </p:sp>
      <p:cxnSp>
        <p:nvCxnSpPr>
          <p:cNvPr id="96263" name="Straight Arrow Connector 9">
            <a:extLst>
              <a:ext uri="{FF2B5EF4-FFF2-40B4-BE49-F238E27FC236}">
                <a16:creationId xmlns:a16="http://schemas.microsoft.com/office/drawing/2014/main" id="{B712E8A4-971C-8041-8E22-2BDC07CD72C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23622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6264" name="Straight Arrow Connector 11">
            <a:extLst>
              <a:ext uri="{FF2B5EF4-FFF2-40B4-BE49-F238E27FC236}">
                <a16:creationId xmlns:a16="http://schemas.microsoft.com/office/drawing/2014/main" id="{004377E2-9C9A-1D47-82D4-E937397F6F6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3429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6265" name="Straight Arrow Connector 12">
            <a:extLst>
              <a:ext uri="{FF2B5EF4-FFF2-40B4-BE49-F238E27FC236}">
                <a16:creationId xmlns:a16="http://schemas.microsoft.com/office/drawing/2014/main" id="{2860D5E7-AAE6-8844-B8D4-B240171667E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4572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6266" name="Straight Arrow Connector 13">
            <a:extLst>
              <a:ext uri="{FF2B5EF4-FFF2-40B4-BE49-F238E27FC236}">
                <a16:creationId xmlns:a16="http://schemas.microsoft.com/office/drawing/2014/main" id="{77AB8FD6-CF4F-CD4A-9F2C-7C65217E76C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62200" y="4419600"/>
            <a:ext cx="838200" cy="609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6267" name="Straight Arrow Connector 15">
            <a:extLst>
              <a:ext uri="{FF2B5EF4-FFF2-40B4-BE49-F238E27FC236}">
                <a16:creationId xmlns:a16="http://schemas.microsoft.com/office/drawing/2014/main" id="{27B31BD4-6063-DC41-9815-A2570D1AD33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286000" y="3429000"/>
            <a:ext cx="762000" cy="381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985964-2AA3-7B4A-81CF-EEC1B19994CB}"/>
              </a:ext>
            </a:extLst>
          </p:cNvPr>
          <p:cNvGraphicFramePr>
            <a:graphicFrameLocks noGrp="1"/>
          </p:cNvGraphicFramePr>
          <p:nvPr/>
        </p:nvGraphicFramePr>
        <p:xfrm>
          <a:off x="6019800" y="1752600"/>
          <a:ext cx="1828801" cy="396240"/>
        </p:xfrm>
        <a:graphic>
          <a:graphicData uri="http://schemas.openxmlformats.org/drawingml/2006/table">
            <a:tbl>
              <a:tblPr bandRow="1">
                <a:tableStyleId>{69C7853C-536D-4A76-A0AE-DD22124D55A5}</a:tableStyleId>
              </a:tblPr>
              <a:tblGrid>
                <a:gridCol w="1828801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P(K = 1) = 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8E384C0-7C87-C945-ACB3-E6620BFCC21F}"/>
              </a:ext>
            </a:extLst>
          </p:cNvPr>
          <p:cNvGraphicFramePr>
            <a:graphicFrameLocks noGrp="1"/>
          </p:cNvGraphicFramePr>
          <p:nvPr/>
        </p:nvGraphicFramePr>
        <p:xfrm>
          <a:off x="4800600" y="2667000"/>
          <a:ext cx="3276600" cy="11887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88811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  <a:gridCol w="2487789">
                  <a:extLst>
                    <a:ext uri="{9D8B030D-6E8A-4147-A177-3AD203B41FA5}">
                      <a16:colId xmlns:a16="http://schemas.microsoft.com/office/drawing/2014/main" val="1781232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P(H = 1 |K)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494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01315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BFCC56C-7321-6C4D-993B-02D5148A01B9}"/>
              </a:ext>
            </a:extLst>
          </p:cNvPr>
          <p:cNvGraphicFramePr>
            <a:graphicFrameLocks noGrp="1"/>
          </p:cNvGraphicFramePr>
          <p:nvPr/>
        </p:nvGraphicFramePr>
        <p:xfrm>
          <a:off x="4800600" y="4678680"/>
          <a:ext cx="3276600" cy="19812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635758">
                  <a:extLst>
                    <a:ext uri="{9D8B030D-6E8A-4147-A177-3AD203B41FA5}">
                      <a16:colId xmlns:a16="http://schemas.microsoft.com/office/drawing/2014/main" val="286158171"/>
                    </a:ext>
                  </a:extLst>
                </a:gridCol>
                <a:gridCol w="635758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  <a:gridCol w="2005084">
                  <a:extLst>
                    <a:ext uri="{9D8B030D-6E8A-4147-A177-3AD203B41FA5}">
                      <a16:colId xmlns:a16="http://schemas.microsoft.com/office/drawing/2014/main" val="1781232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P(M = 1 |D, 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494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01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7478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0.775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7626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3975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itle 1">
            <a:extLst>
              <a:ext uri="{FF2B5EF4-FFF2-40B4-BE49-F238E27FC236}">
                <a16:creationId xmlns:a16="http://schemas.microsoft.com/office/drawing/2014/main" id="{416DE224-F5C6-3D43-BF63-B599513939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5486400" cy="1143000"/>
          </a:xfrm>
        </p:spPr>
        <p:txBody>
          <a:bodyPr/>
          <a:lstStyle/>
          <a:p>
            <a:r>
              <a:rPr lang="en-US" altLang="en-US"/>
              <a:t>Specifying a prior</a:t>
            </a:r>
          </a:p>
        </p:txBody>
      </p:sp>
      <p:sp>
        <p:nvSpPr>
          <p:cNvPr id="97282" name="TextBox 3">
            <a:extLst>
              <a:ext uri="{FF2B5EF4-FFF2-40B4-BE49-F238E27FC236}">
                <a16:creationId xmlns:a16="http://schemas.microsoft.com/office/drawing/2014/main" id="{C04E9B6E-253D-8E40-A5F2-4F5550E76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1752600"/>
            <a:ext cx="903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Kelp</a:t>
            </a:r>
          </a:p>
        </p:txBody>
      </p:sp>
      <p:sp>
        <p:nvSpPr>
          <p:cNvPr id="97283" name="TextBox 5">
            <a:extLst>
              <a:ext uri="{FF2B5EF4-FFF2-40B4-BE49-F238E27FC236}">
                <a16:creationId xmlns:a16="http://schemas.microsoft.com/office/drawing/2014/main" id="{F1C43250-A121-7A4E-B01B-1DBC859AFD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828925"/>
            <a:ext cx="1362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Herring</a:t>
            </a:r>
          </a:p>
        </p:txBody>
      </p:sp>
      <p:sp>
        <p:nvSpPr>
          <p:cNvPr id="97284" name="TextBox 6">
            <a:extLst>
              <a:ext uri="{FF2B5EF4-FFF2-40B4-BE49-F238E27FC236}">
                <a16:creationId xmlns:a16="http://schemas.microsoft.com/office/drawing/2014/main" id="{21B2A0DE-9EB0-3F45-A0AA-D43F4297C3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7688" y="3895725"/>
            <a:ext cx="9890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Tuna</a:t>
            </a:r>
          </a:p>
        </p:txBody>
      </p:sp>
      <p:sp>
        <p:nvSpPr>
          <p:cNvPr id="97285" name="TextBox 7">
            <a:extLst>
              <a:ext uri="{FF2B5EF4-FFF2-40B4-BE49-F238E27FC236}">
                <a16:creationId xmlns:a16="http://schemas.microsoft.com/office/drawing/2014/main" id="{F2307E56-F60E-7E4E-889D-351E6A3B2A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895725"/>
            <a:ext cx="14017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Dolphin</a:t>
            </a:r>
          </a:p>
        </p:txBody>
      </p:sp>
      <p:sp>
        <p:nvSpPr>
          <p:cNvPr id="97286" name="TextBox 8">
            <a:extLst>
              <a:ext uri="{FF2B5EF4-FFF2-40B4-BE49-F238E27FC236}">
                <a16:creationId xmlns:a16="http://schemas.microsoft.com/office/drawing/2014/main" id="{D79B8E5F-2E8E-DE4B-96DF-4447FAAF5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975" y="5114925"/>
            <a:ext cx="10620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Mako</a:t>
            </a:r>
          </a:p>
        </p:txBody>
      </p:sp>
      <p:cxnSp>
        <p:nvCxnSpPr>
          <p:cNvPr id="97287" name="Straight Arrow Connector 9">
            <a:extLst>
              <a:ext uri="{FF2B5EF4-FFF2-40B4-BE49-F238E27FC236}">
                <a16:creationId xmlns:a16="http://schemas.microsoft.com/office/drawing/2014/main" id="{00C5AA27-42D8-7847-87B7-88A5411E1B8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23622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288" name="Straight Arrow Connector 11">
            <a:extLst>
              <a:ext uri="{FF2B5EF4-FFF2-40B4-BE49-F238E27FC236}">
                <a16:creationId xmlns:a16="http://schemas.microsoft.com/office/drawing/2014/main" id="{5910ADBF-F0BF-F44D-BBBB-F2346E6C1F1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3429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289" name="Straight Arrow Connector 12">
            <a:extLst>
              <a:ext uri="{FF2B5EF4-FFF2-40B4-BE49-F238E27FC236}">
                <a16:creationId xmlns:a16="http://schemas.microsoft.com/office/drawing/2014/main" id="{4F434B3B-BD3D-E44C-ABFB-77822491664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4572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290" name="Straight Arrow Connector 13">
            <a:extLst>
              <a:ext uri="{FF2B5EF4-FFF2-40B4-BE49-F238E27FC236}">
                <a16:creationId xmlns:a16="http://schemas.microsoft.com/office/drawing/2014/main" id="{E83793D4-0837-164B-A98B-5B926DE6C23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62200" y="4419600"/>
            <a:ext cx="838200" cy="609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291" name="Straight Arrow Connector 15">
            <a:extLst>
              <a:ext uri="{FF2B5EF4-FFF2-40B4-BE49-F238E27FC236}">
                <a16:creationId xmlns:a16="http://schemas.microsoft.com/office/drawing/2014/main" id="{A3B934AE-3B65-A343-83F2-A2740EA2AFAA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286000" y="3429000"/>
            <a:ext cx="762000" cy="381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985964-2AA3-7B4A-81CF-EEC1B19994CB}"/>
              </a:ext>
            </a:extLst>
          </p:cNvPr>
          <p:cNvGraphicFramePr>
            <a:graphicFrameLocks noGrp="1"/>
          </p:cNvGraphicFramePr>
          <p:nvPr/>
        </p:nvGraphicFramePr>
        <p:xfrm>
          <a:off x="6019800" y="1752600"/>
          <a:ext cx="1828801" cy="396240"/>
        </p:xfrm>
        <a:graphic>
          <a:graphicData uri="http://schemas.openxmlformats.org/drawingml/2006/table">
            <a:tbl>
              <a:tblPr bandRow="1">
                <a:tableStyleId>{69C7853C-536D-4A76-A0AE-DD22124D55A5}</a:tableStyleId>
              </a:tblPr>
              <a:tblGrid>
                <a:gridCol w="1828801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P(K = 1) = 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8E384C0-7C87-C945-ACB3-E6620BFCC21F}"/>
              </a:ext>
            </a:extLst>
          </p:cNvPr>
          <p:cNvGraphicFramePr>
            <a:graphicFrameLocks noGrp="1"/>
          </p:cNvGraphicFramePr>
          <p:nvPr/>
        </p:nvGraphicFramePr>
        <p:xfrm>
          <a:off x="4800600" y="2667000"/>
          <a:ext cx="3276600" cy="11887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88811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  <a:gridCol w="2487789">
                  <a:extLst>
                    <a:ext uri="{9D8B030D-6E8A-4147-A177-3AD203B41FA5}">
                      <a16:colId xmlns:a16="http://schemas.microsoft.com/office/drawing/2014/main" val="1781232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P(H = 1 |K)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C00000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494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 – (1-</a:t>
                      </a: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t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)(1-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</a:rPr>
                        <a:t>b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01315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BFCC56C-7321-6C4D-993B-02D5148A01B9}"/>
              </a:ext>
            </a:extLst>
          </p:cNvPr>
          <p:cNvGraphicFramePr>
            <a:graphicFrameLocks noGrp="1"/>
          </p:cNvGraphicFramePr>
          <p:nvPr/>
        </p:nvGraphicFramePr>
        <p:xfrm>
          <a:off x="4814454" y="4698670"/>
          <a:ext cx="3415142" cy="19812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662639">
                  <a:extLst>
                    <a:ext uri="{9D8B030D-6E8A-4147-A177-3AD203B41FA5}">
                      <a16:colId xmlns:a16="http://schemas.microsoft.com/office/drawing/2014/main" val="286158171"/>
                    </a:ext>
                  </a:extLst>
                </a:gridCol>
                <a:gridCol w="662639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  <a:gridCol w="2089864">
                  <a:extLst>
                    <a:ext uri="{9D8B030D-6E8A-4147-A177-3AD203B41FA5}">
                      <a16:colId xmlns:a16="http://schemas.microsoft.com/office/drawing/2014/main" val="1781232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P(M = 1 |D, 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C00000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494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1 - (1-</a:t>
                      </a: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t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)(1-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</a:rPr>
                        <a:t>b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01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1 - (1-</a:t>
                      </a: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t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)(1-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</a:rPr>
                        <a:t>b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7478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 – (1-</a:t>
                      </a: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t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)(1-</a:t>
                      </a: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t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)(1-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</a:rPr>
                        <a:t>b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7626177"/>
                  </a:ext>
                </a:extLst>
              </a:tr>
            </a:tbl>
          </a:graphicData>
        </a:graphic>
      </p:graphicFrame>
      <p:sp>
        <p:nvSpPr>
          <p:cNvPr id="97295" name="TextBox 2">
            <a:extLst>
              <a:ext uri="{FF2B5EF4-FFF2-40B4-BE49-F238E27FC236}">
                <a16:creationId xmlns:a16="http://schemas.microsoft.com/office/drawing/2014/main" id="{11C93FA6-4EB7-1A4F-8B32-9C1D72A069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304800"/>
            <a:ext cx="34147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C00000"/>
                </a:solidFill>
              </a:rPr>
              <a:t>b: base rate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B050"/>
                </a:solidFill>
              </a:rPr>
              <a:t>t: transmission rate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28668171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Title 1">
            <a:extLst>
              <a:ext uri="{FF2B5EF4-FFF2-40B4-BE49-F238E27FC236}">
                <a16:creationId xmlns:a16="http://schemas.microsoft.com/office/drawing/2014/main" id="{8E55F2FA-6CD4-BD44-9423-0859EF1DE4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Exercise: Food web (enumeration)</a:t>
            </a:r>
          </a:p>
        </p:txBody>
      </p:sp>
      <p:pic>
        <p:nvPicPr>
          <p:cNvPr id="98306" name="Picture 2" descr="Screen Shot 2018-12-09 at 11.32.09 AM.png">
            <a:extLst>
              <a:ext uri="{FF2B5EF4-FFF2-40B4-BE49-F238E27FC236}">
                <a16:creationId xmlns:a16="http://schemas.microsoft.com/office/drawing/2014/main" id="{A5E858DD-345F-7842-80EB-0AE3C1B1F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362200"/>
            <a:ext cx="8343900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78579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Title 2">
            <a:extLst>
              <a:ext uri="{FF2B5EF4-FFF2-40B4-BE49-F238E27FC236}">
                <a16:creationId xmlns:a16="http://schemas.microsoft.com/office/drawing/2014/main" id="{32E35F4C-D838-AD41-8C4B-C57C3322AF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Take home messages</a:t>
            </a:r>
          </a:p>
        </p:txBody>
      </p:sp>
      <p:sp>
        <p:nvSpPr>
          <p:cNvPr id="99330" name="Content Placeholder 3">
            <a:extLst>
              <a:ext uri="{FF2B5EF4-FFF2-40B4-BE49-F238E27FC236}">
                <a16:creationId xmlns:a16="http://schemas.microsoft.com/office/drawing/2014/main" id="{B4A34444-8551-C74B-8F71-82E5CA6A3BD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Bayes nets give us a good way to specify priors </a:t>
            </a:r>
            <a:br>
              <a:rPr lang="en-US" altLang="en-US"/>
            </a:b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49985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176CC-E862-6549-ADC4-96A3E91BE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INFERENCE BY SAMPLING FROM THE PRIOR</a:t>
            </a:r>
          </a:p>
        </p:txBody>
      </p:sp>
      <p:sp>
        <p:nvSpPr>
          <p:cNvPr id="100354" name="Text Placeholder 2">
            <a:extLst>
              <a:ext uri="{FF2B5EF4-FFF2-40B4-BE49-F238E27FC236}">
                <a16:creationId xmlns:a16="http://schemas.microsoft.com/office/drawing/2014/main" id="{77BCED38-C196-544C-8831-4046D68FFF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Module 4</a:t>
            </a:r>
          </a:p>
        </p:txBody>
      </p:sp>
    </p:spTree>
    <p:extLst>
      <p:ext uri="{BB962C8B-B14F-4D97-AF65-F5344CB8AC3E}">
        <p14:creationId xmlns:p14="http://schemas.microsoft.com/office/powerpoint/2010/main" val="2234755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Title 1">
            <a:extLst>
              <a:ext uri="{FF2B5EF4-FFF2-40B4-BE49-F238E27FC236}">
                <a16:creationId xmlns:a16="http://schemas.microsoft.com/office/drawing/2014/main" id="{47629B28-357E-3A46-9DC4-1F1E67624E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Sampling from the prior</a:t>
            </a:r>
          </a:p>
        </p:txBody>
      </p:sp>
      <p:sp>
        <p:nvSpPr>
          <p:cNvPr id="101378" name="TextBox 3">
            <a:extLst>
              <a:ext uri="{FF2B5EF4-FFF2-40B4-BE49-F238E27FC236}">
                <a16:creationId xmlns:a16="http://schemas.microsoft.com/office/drawing/2014/main" id="{E0A36535-AEEA-4246-9FFF-43BA2B5118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1752600"/>
            <a:ext cx="903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Kelp</a:t>
            </a:r>
          </a:p>
        </p:txBody>
      </p:sp>
      <p:sp>
        <p:nvSpPr>
          <p:cNvPr id="101379" name="TextBox 5">
            <a:extLst>
              <a:ext uri="{FF2B5EF4-FFF2-40B4-BE49-F238E27FC236}">
                <a16:creationId xmlns:a16="http://schemas.microsoft.com/office/drawing/2014/main" id="{B4085939-14C3-0942-8099-54F9E72FD3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828925"/>
            <a:ext cx="1362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Herring</a:t>
            </a:r>
          </a:p>
        </p:txBody>
      </p:sp>
      <p:sp>
        <p:nvSpPr>
          <p:cNvPr id="101380" name="TextBox 6">
            <a:extLst>
              <a:ext uri="{FF2B5EF4-FFF2-40B4-BE49-F238E27FC236}">
                <a16:creationId xmlns:a16="http://schemas.microsoft.com/office/drawing/2014/main" id="{965D90D4-04B0-0C47-A6EF-89C50290DD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7688" y="3895725"/>
            <a:ext cx="9890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Tuna</a:t>
            </a:r>
          </a:p>
        </p:txBody>
      </p:sp>
      <p:sp>
        <p:nvSpPr>
          <p:cNvPr id="101381" name="TextBox 7">
            <a:extLst>
              <a:ext uri="{FF2B5EF4-FFF2-40B4-BE49-F238E27FC236}">
                <a16:creationId xmlns:a16="http://schemas.microsoft.com/office/drawing/2014/main" id="{C9594F3C-0659-3540-9BE4-82206F2B9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895725"/>
            <a:ext cx="14017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Dolphin</a:t>
            </a:r>
          </a:p>
        </p:txBody>
      </p:sp>
      <p:sp>
        <p:nvSpPr>
          <p:cNvPr id="101382" name="TextBox 8">
            <a:extLst>
              <a:ext uri="{FF2B5EF4-FFF2-40B4-BE49-F238E27FC236}">
                <a16:creationId xmlns:a16="http://schemas.microsoft.com/office/drawing/2014/main" id="{EE113E86-4A0F-794D-820F-EF53E144E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975" y="5114925"/>
            <a:ext cx="10620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Mako</a:t>
            </a:r>
          </a:p>
        </p:txBody>
      </p:sp>
      <p:cxnSp>
        <p:nvCxnSpPr>
          <p:cNvPr id="101383" name="Straight Arrow Connector 9">
            <a:extLst>
              <a:ext uri="{FF2B5EF4-FFF2-40B4-BE49-F238E27FC236}">
                <a16:creationId xmlns:a16="http://schemas.microsoft.com/office/drawing/2014/main" id="{06CAF0CF-BDAB-9C40-BA3D-C539F244383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23622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384" name="Straight Arrow Connector 11">
            <a:extLst>
              <a:ext uri="{FF2B5EF4-FFF2-40B4-BE49-F238E27FC236}">
                <a16:creationId xmlns:a16="http://schemas.microsoft.com/office/drawing/2014/main" id="{74874964-711A-F146-9559-BE595D536C6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3429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385" name="Straight Arrow Connector 12">
            <a:extLst>
              <a:ext uri="{FF2B5EF4-FFF2-40B4-BE49-F238E27FC236}">
                <a16:creationId xmlns:a16="http://schemas.microsoft.com/office/drawing/2014/main" id="{616779F0-8247-CD42-AE4E-B8E094623E9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4572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386" name="Straight Arrow Connector 13">
            <a:extLst>
              <a:ext uri="{FF2B5EF4-FFF2-40B4-BE49-F238E27FC236}">
                <a16:creationId xmlns:a16="http://schemas.microsoft.com/office/drawing/2014/main" id="{E997A95F-3B3F-D94F-9E26-ECDA5D515B6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62200" y="4419600"/>
            <a:ext cx="838200" cy="609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387" name="Straight Arrow Connector 15">
            <a:extLst>
              <a:ext uri="{FF2B5EF4-FFF2-40B4-BE49-F238E27FC236}">
                <a16:creationId xmlns:a16="http://schemas.microsoft.com/office/drawing/2014/main" id="{DBF55801-2A78-5D4E-89D7-543497263FC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286000" y="3429000"/>
            <a:ext cx="762000" cy="381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985964-2AA3-7B4A-81CF-EEC1B19994CB}"/>
              </a:ext>
            </a:extLst>
          </p:cNvPr>
          <p:cNvGraphicFramePr>
            <a:graphicFrameLocks noGrp="1"/>
          </p:cNvGraphicFramePr>
          <p:nvPr/>
        </p:nvGraphicFramePr>
        <p:xfrm>
          <a:off x="6019800" y="1752600"/>
          <a:ext cx="1828801" cy="396240"/>
        </p:xfrm>
        <a:graphic>
          <a:graphicData uri="http://schemas.openxmlformats.org/drawingml/2006/table">
            <a:tbl>
              <a:tblPr bandRow="1">
                <a:tableStyleId>{69C7853C-536D-4A76-A0AE-DD22124D55A5}</a:tableStyleId>
              </a:tblPr>
              <a:tblGrid>
                <a:gridCol w="1828801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P(K = 1) = 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8E384C0-7C87-C945-ACB3-E6620BFCC21F}"/>
              </a:ext>
            </a:extLst>
          </p:cNvPr>
          <p:cNvGraphicFramePr>
            <a:graphicFrameLocks noGrp="1"/>
          </p:cNvGraphicFramePr>
          <p:nvPr/>
        </p:nvGraphicFramePr>
        <p:xfrm>
          <a:off x="4800600" y="2667000"/>
          <a:ext cx="3276600" cy="11887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88811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  <a:gridCol w="2487789">
                  <a:extLst>
                    <a:ext uri="{9D8B030D-6E8A-4147-A177-3AD203B41FA5}">
                      <a16:colId xmlns:a16="http://schemas.microsoft.com/office/drawing/2014/main" val="1781232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P(H = 1 |K)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494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01315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BFCC56C-7321-6C4D-993B-02D5148A01B9}"/>
              </a:ext>
            </a:extLst>
          </p:cNvPr>
          <p:cNvGraphicFramePr>
            <a:graphicFrameLocks noGrp="1"/>
          </p:cNvGraphicFramePr>
          <p:nvPr/>
        </p:nvGraphicFramePr>
        <p:xfrm>
          <a:off x="4800600" y="4678680"/>
          <a:ext cx="3276600" cy="19812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635758">
                  <a:extLst>
                    <a:ext uri="{9D8B030D-6E8A-4147-A177-3AD203B41FA5}">
                      <a16:colId xmlns:a16="http://schemas.microsoft.com/office/drawing/2014/main" val="286158171"/>
                    </a:ext>
                  </a:extLst>
                </a:gridCol>
                <a:gridCol w="635758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  <a:gridCol w="2005084">
                  <a:extLst>
                    <a:ext uri="{9D8B030D-6E8A-4147-A177-3AD203B41FA5}">
                      <a16:colId xmlns:a16="http://schemas.microsoft.com/office/drawing/2014/main" val="1781232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P(M = 1 |D, 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494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01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7478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0.775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7626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85169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Title 1">
            <a:extLst>
              <a:ext uri="{FF2B5EF4-FFF2-40B4-BE49-F238E27FC236}">
                <a16:creationId xmlns:a16="http://schemas.microsoft.com/office/drawing/2014/main" id="{122A7CDC-1678-0C41-9DA1-DF69975638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based 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59C37-562F-0643-97B3-0C34F2D2C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3800" y="1981200"/>
            <a:ext cx="5056188" cy="3948113"/>
          </a:xfrm>
        </p:spPr>
        <p:txBody>
          <a:bodyPr/>
          <a:lstStyle/>
          <a:p>
            <a:pPr marL="0" indent="0">
              <a:buFontTx/>
              <a:buNone/>
              <a:defRPr/>
            </a:pPr>
            <a:endParaRPr lang="en-US" sz="2800" dirty="0"/>
          </a:p>
          <a:p>
            <a:pPr marL="514350" indent="-514350">
              <a:buFontTx/>
              <a:buAutoNum type="arabicPeriod"/>
              <a:defRPr/>
            </a:pPr>
            <a:r>
              <a:rPr lang="en-US" sz="2800" dirty="0"/>
              <a:t>Collect set of samples from prior</a:t>
            </a:r>
          </a:p>
          <a:p>
            <a:pPr marL="514350" indent="-514350">
              <a:buFontTx/>
              <a:buAutoNum type="arabicPeriod"/>
              <a:defRPr/>
            </a:pPr>
            <a:r>
              <a:rPr lang="en-US" sz="2800" dirty="0"/>
              <a:t>Remove all those that are inconsistent with the observations</a:t>
            </a:r>
          </a:p>
          <a:p>
            <a:pPr marL="514350" indent="-514350">
              <a:buFontTx/>
              <a:buAutoNum type="arabicPeriod"/>
              <a:defRPr/>
            </a:pPr>
            <a:r>
              <a:rPr lang="en-US" sz="2800" dirty="0"/>
              <a:t>Make predictions based on samples that remain</a:t>
            </a:r>
          </a:p>
        </p:txBody>
      </p:sp>
      <p:sp>
        <p:nvSpPr>
          <p:cNvPr id="102403" name="TextBox 3">
            <a:extLst>
              <a:ext uri="{FF2B5EF4-FFF2-40B4-BE49-F238E27FC236}">
                <a16:creationId xmlns:a16="http://schemas.microsoft.com/office/drawing/2014/main" id="{F41EE876-FC15-E84D-A603-7F893DF3B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2895600"/>
            <a:ext cx="903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Kelp</a:t>
            </a:r>
          </a:p>
        </p:txBody>
      </p:sp>
      <p:sp>
        <p:nvSpPr>
          <p:cNvPr id="102404" name="TextBox 5">
            <a:extLst>
              <a:ext uri="{FF2B5EF4-FFF2-40B4-BE49-F238E27FC236}">
                <a16:creationId xmlns:a16="http://schemas.microsoft.com/office/drawing/2014/main" id="{37B90D0A-FF4E-4045-B876-1112A04094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3971925"/>
            <a:ext cx="1362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Herring</a:t>
            </a:r>
          </a:p>
        </p:txBody>
      </p:sp>
      <p:sp>
        <p:nvSpPr>
          <p:cNvPr id="102405" name="TextBox 6">
            <a:extLst>
              <a:ext uri="{FF2B5EF4-FFF2-40B4-BE49-F238E27FC236}">
                <a16:creationId xmlns:a16="http://schemas.microsoft.com/office/drawing/2014/main" id="{3ADB2A43-01D4-D044-8A5F-B2D7122A58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7088" y="5038725"/>
            <a:ext cx="9890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Tuna</a:t>
            </a:r>
          </a:p>
        </p:txBody>
      </p:sp>
      <p:sp>
        <p:nvSpPr>
          <p:cNvPr id="102406" name="TextBox 7">
            <a:extLst>
              <a:ext uri="{FF2B5EF4-FFF2-40B4-BE49-F238E27FC236}">
                <a16:creationId xmlns:a16="http://schemas.microsoft.com/office/drawing/2014/main" id="{38F1C309-30E9-8D45-8E64-D5E327B59F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038725"/>
            <a:ext cx="14017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Dolphin</a:t>
            </a:r>
          </a:p>
        </p:txBody>
      </p:sp>
      <p:sp>
        <p:nvSpPr>
          <p:cNvPr id="102407" name="TextBox 8">
            <a:extLst>
              <a:ext uri="{FF2B5EF4-FFF2-40B4-BE49-F238E27FC236}">
                <a16:creationId xmlns:a16="http://schemas.microsoft.com/office/drawing/2014/main" id="{4AD3754D-CFB6-FD4A-BCB3-04B4B686BC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1375" y="6257925"/>
            <a:ext cx="10620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Mako</a:t>
            </a:r>
          </a:p>
        </p:txBody>
      </p:sp>
      <p:cxnSp>
        <p:nvCxnSpPr>
          <p:cNvPr id="102408" name="Straight Arrow Connector 9">
            <a:extLst>
              <a:ext uri="{FF2B5EF4-FFF2-40B4-BE49-F238E27FC236}">
                <a16:creationId xmlns:a16="http://schemas.microsoft.com/office/drawing/2014/main" id="{8DF080A2-F7CE-C44A-B40A-4B07CB2D587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38400" y="35052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409" name="Straight Arrow Connector 11">
            <a:extLst>
              <a:ext uri="{FF2B5EF4-FFF2-40B4-BE49-F238E27FC236}">
                <a16:creationId xmlns:a16="http://schemas.microsoft.com/office/drawing/2014/main" id="{B324AAF9-CA21-FD4E-A8D6-023AB703934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38400" y="4572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410" name="Straight Arrow Connector 12">
            <a:extLst>
              <a:ext uri="{FF2B5EF4-FFF2-40B4-BE49-F238E27FC236}">
                <a16:creationId xmlns:a16="http://schemas.microsoft.com/office/drawing/2014/main" id="{3B64BDF5-3CE0-D74D-A270-B94B37F7BB9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38400" y="5715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411" name="Straight Arrow Connector 13">
            <a:extLst>
              <a:ext uri="{FF2B5EF4-FFF2-40B4-BE49-F238E27FC236}">
                <a16:creationId xmlns:a16="http://schemas.microsoft.com/office/drawing/2014/main" id="{A7C4B182-9E9C-DD43-8D4E-1F175DEBF81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371600" y="5562600"/>
            <a:ext cx="838200" cy="609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412" name="Straight Arrow Connector 15">
            <a:extLst>
              <a:ext uri="{FF2B5EF4-FFF2-40B4-BE49-F238E27FC236}">
                <a16:creationId xmlns:a16="http://schemas.microsoft.com/office/drawing/2014/main" id="{51EF0DDE-B1BF-9149-B7DA-192E5C5C0C5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295400" y="4572000"/>
            <a:ext cx="762000" cy="381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02413" name="Picture 4">
            <a:extLst>
              <a:ext uri="{FF2B5EF4-FFF2-40B4-BE49-F238E27FC236}">
                <a16:creationId xmlns:a16="http://schemas.microsoft.com/office/drawing/2014/main" id="{310339D6-65FB-934D-BF22-176FA794A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300" y="1435100"/>
            <a:ext cx="55753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41075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Title 1">
            <a:extLst>
              <a:ext uri="{FF2B5EF4-FFF2-40B4-BE49-F238E27FC236}">
                <a16:creationId xmlns:a16="http://schemas.microsoft.com/office/drawing/2014/main" id="{CEE66BE3-11CC-9A48-9B71-F423E566D0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based predictions</a:t>
            </a:r>
          </a:p>
        </p:txBody>
      </p:sp>
      <p:pic>
        <p:nvPicPr>
          <p:cNvPr id="103426" name="Picture 6">
            <a:extLst>
              <a:ext uri="{FF2B5EF4-FFF2-40B4-BE49-F238E27FC236}">
                <a16:creationId xmlns:a16="http://schemas.microsoft.com/office/drawing/2014/main" id="{E97E1A3E-0D4A-5944-9AB5-B8C4A32CA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368550"/>
            <a:ext cx="8382000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27" name="Picture 2">
            <a:extLst>
              <a:ext uri="{FF2B5EF4-FFF2-40B4-BE49-F238E27FC236}">
                <a16:creationId xmlns:a16="http://schemas.microsoft.com/office/drawing/2014/main" id="{A8DC6817-146A-8A40-BA1A-D8529912C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584700"/>
            <a:ext cx="57277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14742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Title 1">
            <a:extLst>
              <a:ext uri="{FF2B5EF4-FFF2-40B4-BE49-F238E27FC236}">
                <a16:creationId xmlns:a16="http://schemas.microsoft.com/office/drawing/2014/main" id="{80F46B42-53FF-1247-A752-806F54D1C4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Exercise: Food web (sampling from the prior)</a:t>
            </a:r>
          </a:p>
        </p:txBody>
      </p:sp>
    </p:spTree>
    <p:extLst>
      <p:ext uri="{BB962C8B-B14F-4D97-AF65-F5344CB8AC3E}">
        <p14:creationId xmlns:p14="http://schemas.microsoft.com/office/powerpoint/2010/main" val="3928455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>
            <a:extLst>
              <a:ext uri="{FF2B5EF4-FFF2-40B4-BE49-F238E27FC236}">
                <a16:creationId xmlns:a16="http://schemas.microsoft.com/office/drawing/2014/main" id="{3E121164-955B-3D40-B3B7-8085195308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/>
              <a:t>Why build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E64A6-23C7-C942-8F3A-14870ABA1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3200400"/>
          </a:xfrm>
        </p:spPr>
        <p:txBody>
          <a:bodyPr/>
          <a:lstStyle/>
          <a:p>
            <a:pPr>
              <a:defRPr/>
            </a:pPr>
            <a:r>
              <a:rPr lang="en-US" dirty="0"/>
              <a:t>To help explain some empirical result</a:t>
            </a:r>
            <a:br>
              <a:rPr lang="en-US" dirty="0"/>
            </a:br>
            <a:endParaRPr lang="en-US" dirty="0"/>
          </a:p>
          <a:p>
            <a:pPr>
              <a:defRPr/>
            </a:pPr>
            <a:endParaRPr lang="en-US" dirty="0"/>
          </a:p>
          <a:p>
            <a:pPr marL="0" indent="0">
              <a:buFontTx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To help formulate a theory</a:t>
            </a:r>
          </a:p>
        </p:txBody>
      </p:sp>
      <p:grpSp>
        <p:nvGrpSpPr>
          <p:cNvPr id="17411" name="Group 12">
            <a:extLst>
              <a:ext uri="{FF2B5EF4-FFF2-40B4-BE49-F238E27FC236}">
                <a16:creationId xmlns:a16="http://schemas.microsoft.com/office/drawing/2014/main" id="{C2D9CDD1-7822-1E45-A3B8-63427E480164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2438400"/>
            <a:ext cx="9067800" cy="830263"/>
            <a:chOff x="152400" y="4800600"/>
            <a:chExt cx="9067800" cy="830997"/>
          </a:xfrm>
        </p:grpSpPr>
        <p:sp>
          <p:nvSpPr>
            <p:cNvPr id="17420" name="TextBox 3">
              <a:extLst>
                <a:ext uri="{FF2B5EF4-FFF2-40B4-BE49-F238E27FC236}">
                  <a16:creationId xmlns:a16="http://schemas.microsoft.com/office/drawing/2014/main" id="{6D6CC990-3DA0-A14D-9861-86880E57FA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" y="4800600"/>
              <a:ext cx="19050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Theoretical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Intuitions</a:t>
              </a:r>
            </a:p>
          </p:txBody>
        </p:sp>
        <p:sp>
          <p:nvSpPr>
            <p:cNvPr id="17421" name="TextBox 4">
              <a:extLst>
                <a:ext uri="{FF2B5EF4-FFF2-40B4-BE49-F238E27FC236}">
                  <a16:creationId xmlns:a16="http://schemas.microsoft.com/office/drawing/2014/main" id="{266A3159-B8BA-3942-A664-47B4A331FE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5024735"/>
              <a:ext cx="19050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Experiment</a:t>
              </a:r>
            </a:p>
          </p:txBody>
        </p:sp>
        <p:sp>
          <p:nvSpPr>
            <p:cNvPr id="17422" name="TextBox 5">
              <a:extLst>
                <a:ext uri="{FF2B5EF4-FFF2-40B4-BE49-F238E27FC236}">
                  <a16:creationId xmlns:a16="http://schemas.microsoft.com/office/drawing/2014/main" id="{AE2C8AE4-8B44-BC49-A2B7-2F29E74B16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15200" y="5024735"/>
              <a:ext cx="19050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Model</a:t>
              </a:r>
            </a:p>
          </p:txBody>
        </p:sp>
        <p:sp>
          <p:nvSpPr>
            <p:cNvPr id="17423" name="TextBox 6">
              <a:extLst>
                <a:ext uri="{FF2B5EF4-FFF2-40B4-BE49-F238E27FC236}">
                  <a16:creationId xmlns:a16="http://schemas.microsoft.com/office/drawing/2014/main" id="{0F9C9636-CDF9-CF42-B4F9-DE192610DD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6800" y="4800600"/>
              <a:ext cx="19050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Data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Analysis</a:t>
              </a:r>
            </a:p>
          </p:txBody>
        </p:sp>
        <p:cxnSp>
          <p:nvCxnSpPr>
            <p:cNvPr id="17424" name="Straight Arrow Connector 8">
              <a:extLst>
                <a:ext uri="{FF2B5EF4-FFF2-40B4-BE49-F238E27FC236}">
                  <a16:creationId xmlns:a16="http://schemas.microsoft.com/office/drawing/2014/main" id="{DA651BF1-997E-7940-8E8F-FBFCE5396C0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981200" y="5258204"/>
              <a:ext cx="533400" cy="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25" name="Straight Arrow Connector 10">
              <a:extLst>
                <a:ext uri="{FF2B5EF4-FFF2-40B4-BE49-F238E27FC236}">
                  <a16:creationId xmlns:a16="http://schemas.microsoft.com/office/drawing/2014/main" id="{27572183-070C-D04D-917B-B9E388FA85C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572000" y="5258204"/>
              <a:ext cx="533400" cy="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26" name="Straight Arrow Connector 11">
              <a:extLst>
                <a:ext uri="{FF2B5EF4-FFF2-40B4-BE49-F238E27FC236}">
                  <a16:creationId xmlns:a16="http://schemas.microsoft.com/office/drawing/2014/main" id="{02915738-D325-C546-84A0-81BD8EAACC0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553200" y="5258204"/>
              <a:ext cx="533400" cy="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7412" name="TextBox 15">
            <a:extLst>
              <a:ext uri="{FF2B5EF4-FFF2-40B4-BE49-F238E27FC236}">
                <a16:creationId xmlns:a16="http://schemas.microsoft.com/office/drawing/2014/main" id="{F7ACE63D-001E-594E-B335-25B2E49837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4572000"/>
            <a:ext cx="1905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Theoretical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Intuitions</a:t>
            </a:r>
          </a:p>
        </p:txBody>
      </p:sp>
      <p:sp>
        <p:nvSpPr>
          <p:cNvPr id="17413" name="TextBox 16">
            <a:extLst>
              <a:ext uri="{FF2B5EF4-FFF2-40B4-BE49-F238E27FC236}">
                <a16:creationId xmlns:a16="http://schemas.microsoft.com/office/drawing/2014/main" id="{0F6FAC94-B6BE-D540-9A74-A08CD421BF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5413375"/>
            <a:ext cx="1905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Experiment</a:t>
            </a:r>
          </a:p>
        </p:txBody>
      </p:sp>
      <p:sp>
        <p:nvSpPr>
          <p:cNvPr id="17414" name="TextBox 17">
            <a:extLst>
              <a:ext uri="{FF2B5EF4-FFF2-40B4-BE49-F238E27FC236}">
                <a16:creationId xmlns:a16="http://schemas.microsoft.com/office/drawing/2014/main" id="{F76553BD-8361-4042-B275-2A79790C32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019800"/>
            <a:ext cx="1905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Model</a:t>
            </a:r>
          </a:p>
        </p:txBody>
      </p:sp>
      <p:sp>
        <p:nvSpPr>
          <p:cNvPr id="17415" name="TextBox 18">
            <a:extLst>
              <a:ext uri="{FF2B5EF4-FFF2-40B4-BE49-F238E27FC236}">
                <a16:creationId xmlns:a16="http://schemas.microsoft.com/office/drawing/2014/main" id="{33699EF6-83D8-C24D-85D7-213402D5E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5189538"/>
            <a:ext cx="1905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Data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Analysis</a:t>
            </a:r>
          </a:p>
        </p:txBody>
      </p:sp>
      <p:cxnSp>
        <p:nvCxnSpPr>
          <p:cNvPr id="17416" name="Straight Arrow Connector 19">
            <a:extLst>
              <a:ext uri="{FF2B5EF4-FFF2-40B4-BE49-F238E27FC236}">
                <a16:creationId xmlns:a16="http://schemas.microsoft.com/office/drawing/2014/main" id="{20F5CB9B-16BB-A040-9DA2-01B997C019D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33600" y="5646738"/>
            <a:ext cx="533400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17" name="Straight Arrow Connector 20">
            <a:extLst>
              <a:ext uri="{FF2B5EF4-FFF2-40B4-BE49-F238E27FC236}">
                <a16:creationId xmlns:a16="http://schemas.microsoft.com/office/drawing/2014/main" id="{AD3BD747-C521-7247-B359-CB9AD5BB4BE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724400" y="5646738"/>
            <a:ext cx="533400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418" name="Freeform 27">
            <a:extLst>
              <a:ext uri="{FF2B5EF4-FFF2-40B4-BE49-F238E27FC236}">
                <a16:creationId xmlns:a16="http://schemas.microsoft.com/office/drawing/2014/main" id="{4F045AB3-EE24-5B4A-A7D1-7EA1A7950DE2}"/>
              </a:ext>
            </a:extLst>
          </p:cNvPr>
          <p:cNvSpPr>
            <a:spLocks/>
          </p:cNvSpPr>
          <p:nvPr/>
        </p:nvSpPr>
        <p:spPr bwMode="auto">
          <a:xfrm>
            <a:off x="1122363" y="5449888"/>
            <a:ext cx="234950" cy="381000"/>
          </a:xfrm>
          <a:custGeom>
            <a:avLst/>
            <a:gdLst>
              <a:gd name="T0" fmla="*/ 0 w 235384"/>
              <a:gd name="T1" fmla="*/ 0 h 382199"/>
              <a:gd name="T2" fmla="*/ 97911 w 235384"/>
              <a:gd name="T3" fmla="*/ 24350 h 382199"/>
              <a:gd name="T4" fmla="*/ 122391 w 235384"/>
              <a:gd name="T5" fmla="*/ 48700 h 382199"/>
              <a:gd name="T6" fmla="*/ 159107 w 235384"/>
              <a:gd name="T7" fmla="*/ 73050 h 382199"/>
              <a:gd name="T8" fmla="*/ 195824 w 235384"/>
              <a:gd name="T9" fmla="*/ 146100 h 382199"/>
              <a:gd name="T10" fmla="*/ 232541 w 235384"/>
              <a:gd name="T11" fmla="*/ 280025 h 382199"/>
              <a:gd name="T12" fmla="*/ 232541 w 235384"/>
              <a:gd name="T13" fmla="*/ 377426 h 38219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35384" h="382199">
                <a:moveTo>
                  <a:pt x="0" y="0"/>
                </a:moveTo>
                <a:cubicBezTo>
                  <a:pt x="13259" y="2652"/>
                  <a:pt x="79680" y="13285"/>
                  <a:pt x="98637" y="24658"/>
                </a:cubicBezTo>
                <a:cubicBezTo>
                  <a:pt x="108605" y="30638"/>
                  <a:pt x="114220" y="42055"/>
                  <a:pt x="123297" y="49316"/>
                </a:cubicBezTo>
                <a:cubicBezTo>
                  <a:pt x="134868" y="58572"/>
                  <a:pt x="147956" y="65755"/>
                  <a:pt x="160286" y="73974"/>
                </a:cubicBezTo>
                <a:cubicBezTo>
                  <a:pt x="205257" y="208875"/>
                  <a:pt x="133534" y="4536"/>
                  <a:pt x="197275" y="147948"/>
                </a:cubicBezTo>
                <a:cubicBezTo>
                  <a:pt x="210291" y="177233"/>
                  <a:pt x="231566" y="248492"/>
                  <a:pt x="234264" y="283567"/>
                </a:cubicBezTo>
                <a:cubicBezTo>
                  <a:pt x="236786" y="316347"/>
                  <a:pt x="234264" y="349322"/>
                  <a:pt x="234264" y="382199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17419" name="Straight Arrow Connector 29">
            <a:extLst>
              <a:ext uri="{FF2B5EF4-FFF2-40B4-BE49-F238E27FC236}">
                <a16:creationId xmlns:a16="http://schemas.microsoft.com/office/drawing/2014/main" id="{1FD3311F-7D8A-274A-8FE1-2AE280F52F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66800" y="5486400"/>
            <a:ext cx="0" cy="60960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0706591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Title 2">
            <a:extLst>
              <a:ext uri="{FF2B5EF4-FFF2-40B4-BE49-F238E27FC236}">
                <a16:creationId xmlns:a16="http://schemas.microsoft.com/office/drawing/2014/main" id="{AC2B4831-AB13-304A-A0E6-D2D20A8CD2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Take home messages</a:t>
            </a:r>
          </a:p>
        </p:txBody>
      </p:sp>
      <p:sp>
        <p:nvSpPr>
          <p:cNvPr id="105474" name="Content Placeholder 3">
            <a:extLst>
              <a:ext uri="{FF2B5EF4-FFF2-40B4-BE49-F238E27FC236}">
                <a16:creationId xmlns:a16="http://schemas.microsoft.com/office/drawing/2014/main" id="{191F41C1-04A8-6D42-B115-F0BE079078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Bayes nets give us a good way to specify priors </a:t>
            </a:r>
          </a:p>
          <a:p>
            <a:endParaRPr lang="en-US" altLang="en-US"/>
          </a:p>
          <a:p>
            <a:r>
              <a:rPr lang="en-US" altLang="en-US"/>
              <a:t>Sampling is often a good way to implement probabilistic inference</a:t>
            </a:r>
            <a:br>
              <a:rPr lang="en-US" altLang="en-US"/>
            </a:b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1427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4288-B6A9-7D45-AD32-44769B0E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JAGS </a:t>
            </a:r>
          </a:p>
        </p:txBody>
      </p:sp>
      <p:sp>
        <p:nvSpPr>
          <p:cNvPr id="106498" name="Text Placeholder 2">
            <a:extLst>
              <a:ext uri="{FF2B5EF4-FFF2-40B4-BE49-F238E27FC236}">
                <a16:creationId xmlns:a16="http://schemas.microsoft.com/office/drawing/2014/main" id="{01603B65-7D22-8A4C-B425-F89043E741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Module 5</a:t>
            </a:r>
          </a:p>
        </p:txBody>
      </p:sp>
    </p:spTree>
    <p:extLst>
      <p:ext uri="{BB962C8B-B14F-4D97-AF65-F5344CB8AC3E}">
        <p14:creationId xmlns:p14="http://schemas.microsoft.com/office/powerpoint/2010/main" val="20387253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Title 1">
            <a:extLst>
              <a:ext uri="{FF2B5EF4-FFF2-40B4-BE49-F238E27FC236}">
                <a16:creationId xmlns:a16="http://schemas.microsoft.com/office/drawing/2014/main" id="{4F58070B-6F99-4C41-994B-8CE52C9166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based predictions</a:t>
            </a:r>
          </a:p>
        </p:txBody>
      </p:sp>
      <p:sp>
        <p:nvSpPr>
          <p:cNvPr id="107522" name="Content Placeholder 3">
            <a:extLst>
              <a:ext uri="{FF2B5EF4-FFF2-40B4-BE49-F238E27FC236}">
                <a16:creationId xmlns:a16="http://schemas.microsoft.com/office/drawing/2014/main" id="{EA9BF4C9-0438-204F-936D-EB50F95AFB6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200" y="1600200"/>
            <a:ext cx="8229600" cy="4525963"/>
          </a:xfrm>
        </p:spPr>
        <p:txBody>
          <a:bodyPr/>
          <a:lstStyle/>
          <a:p>
            <a:r>
              <a:rPr lang="en-US" altLang="en-US"/>
              <a:t>If we could sample from the posterior </a:t>
            </a:r>
          </a:p>
        </p:txBody>
      </p:sp>
      <p:pic>
        <p:nvPicPr>
          <p:cNvPr id="107523" name="Picture 6">
            <a:extLst>
              <a:ext uri="{FF2B5EF4-FFF2-40B4-BE49-F238E27FC236}">
                <a16:creationId xmlns:a16="http://schemas.microsoft.com/office/drawing/2014/main" id="{DB1A0ED4-8CF5-D14F-B4F5-F28895D61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91"/>
          <a:stretch>
            <a:fillRect/>
          </a:stretch>
        </p:blipFill>
        <p:spPr bwMode="auto">
          <a:xfrm>
            <a:off x="533400" y="3030538"/>
            <a:ext cx="8382000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4" name="Picture 5">
            <a:extLst>
              <a:ext uri="{FF2B5EF4-FFF2-40B4-BE49-F238E27FC236}">
                <a16:creationId xmlns:a16="http://schemas.microsoft.com/office/drawing/2014/main" id="{89659563-E78B-C24E-A075-8A9E1BF89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675" y="1595438"/>
            <a:ext cx="169545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5" name="Picture 2">
            <a:extLst>
              <a:ext uri="{FF2B5EF4-FFF2-40B4-BE49-F238E27FC236}">
                <a16:creationId xmlns:a16="http://schemas.microsoft.com/office/drawing/2014/main" id="{6EDA7046-5451-F040-A3D4-89E8CD792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302125"/>
            <a:ext cx="4191000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88800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Title 1">
            <a:extLst>
              <a:ext uri="{FF2B5EF4-FFF2-40B4-BE49-F238E27FC236}">
                <a16:creationId xmlns:a16="http://schemas.microsoft.com/office/drawing/2014/main" id="{5F534E8E-520B-EF4F-9242-12F14794A6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JAGS and STAN</a:t>
            </a:r>
          </a:p>
        </p:txBody>
      </p:sp>
      <p:sp>
        <p:nvSpPr>
          <p:cNvPr id="108546" name="Content Placeholder 2">
            <a:extLst>
              <a:ext uri="{FF2B5EF4-FFF2-40B4-BE49-F238E27FC236}">
                <a16:creationId xmlns:a16="http://schemas.microsoft.com/office/drawing/2014/main" id="{13D06C1F-0355-EB40-AABD-85A69A7175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2743200"/>
          </a:xfrm>
        </p:spPr>
        <p:txBody>
          <a:bodyPr/>
          <a:lstStyle/>
          <a:p>
            <a:r>
              <a:rPr lang="en-US" altLang="en-US"/>
              <a:t>Widely used for data analysis and cognitive modeling </a:t>
            </a:r>
          </a:p>
        </p:txBody>
      </p:sp>
      <p:pic>
        <p:nvPicPr>
          <p:cNvPr id="108547" name="Picture 2">
            <a:extLst>
              <a:ext uri="{FF2B5EF4-FFF2-40B4-BE49-F238E27FC236}">
                <a16:creationId xmlns:a16="http://schemas.microsoft.com/office/drawing/2014/main" id="{B96B3584-F7E5-974E-A04C-ECC4F3843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124200"/>
            <a:ext cx="2917825" cy="330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48" name="Picture 6">
            <a:extLst>
              <a:ext uri="{FF2B5EF4-FFF2-40B4-BE49-F238E27FC236}">
                <a16:creationId xmlns:a16="http://schemas.microsoft.com/office/drawing/2014/main" id="{103AF05C-9A02-D343-AE20-CF6E0B2AF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433763"/>
            <a:ext cx="2438400" cy="318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69391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Title 1">
            <a:extLst>
              <a:ext uri="{FF2B5EF4-FFF2-40B4-BE49-F238E27FC236}">
                <a16:creationId xmlns:a16="http://schemas.microsoft.com/office/drawing/2014/main" id="{C4F05AFA-87AB-614A-945F-31E6FF7B2A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JAGS : model specification</a:t>
            </a:r>
          </a:p>
        </p:txBody>
      </p:sp>
      <p:pic>
        <p:nvPicPr>
          <p:cNvPr id="109570" name="Content Placeholder 4">
            <a:extLst>
              <a:ext uri="{FF2B5EF4-FFF2-40B4-BE49-F238E27FC236}">
                <a16:creationId xmlns:a16="http://schemas.microsoft.com/office/drawing/2014/main" id="{ACA84FF3-6CBA-ED4F-B1A7-587A84FBB54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400" y="1981200"/>
            <a:ext cx="8229600" cy="3181350"/>
          </a:xfrm>
        </p:spPr>
      </p:pic>
    </p:spTree>
    <p:extLst>
      <p:ext uri="{BB962C8B-B14F-4D97-AF65-F5344CB8AC3E}">
        <p14:creationId xmlns:p14="http://schemas.microsoft.com/office/powerpoint/2010/main" val="31506098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Title 1">
            <a:extLst>
              <a:ext uri="{FF2B5EF4-FFF2-40B4-BE49-F238E27FC236}">
                <a16:creationId xmlns:a16="http://schemas.microsoft.com/office/drawing/2014/main" id="{131737EA-E18E-834A-B7EF-214DB09A59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/>
              <a:t>JAGS : observations and CPDs</a:t>
            </a:r>
          </a:p>
        </p:txBody>
      </p:sp>
      <p:pic>
        <p:nvPicPr>
          <p:cNvPr id="110594" name="Content Placeholder 6">
            <a:extLst>
              <a:ext uri="{FF2B5EF4-FFF2-40B4-BE49-F238E27FC236}">
                <a16:creationId xmlns:a16="http://schemas.microsoft.com/office/drawing/2014/main" id="{9CBDAAAE-1702-6648-A883-57C3650FFF1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98700" y="2235200"/>
            <a:ext cx="3695700" cy="2413000"/>
          </a:xfrm>
        </p:spPr>
      </p:pic>
      <p:pic>
        <p:nvPicPr>
          <p:cNvPr id="110595" name="Picture 8">
            <a:extLst>
              <a:ext uri="{FF2B5EF4-FFF2-40B4-BE49-F238E27FC236}">
                <a16:creationId xmlns:a16="http://schemas.microsoft.com/office/drawing/2014/main" id="{2356ACEB-CDEA-2C4A-97A6-D1D00F51F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00" y="1143000"/>
            <a:ext cx="44831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13130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Title 1">
            <a:extLst>
              <a:ext uri="{FF2B5EF4-FFF2-40B4-BE49-F238E27FC236}">
                <a16:creationId xmlns:a16="http://schemas.microsoft.com/office/drawing/2014/main" id="{7335480D-1853-234F-A962-0CE7DCDC82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Running JAGS</a:t>
            </a:r>
          </a:p>
        </p:txBody>
      </p:sp>
      <p:pic>
        <p:nvPicPr>
          <p:cNvPr id="112642" name="Picture 5">
            <a:extLst>
              <a:ext uri="{FF2B5EF4-FFF2-40B4-BE49-F238E27FC236}">
                <a16:creationId xmlns:a16="http://schemas.microsoft.com/office/drawing/2014/main" id="{DBE80E84-30CE-1B4F-AD7D-815AB700E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33625"/>
            <a:ext cx="9144000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75247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Title 1">
            <a:extLst>
              <a:ext uri="{FF2B5EF4-FFF2-40B4-BE49-F238E27FC236}">
                <a16:creationId xmlns:a16="http://schemas.microsoft.com/office/drawing/2014/main" id="{B28F56A5-BDD1-BD4F-871F-C31E43C614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Exercise: Food web (sampling from the posterior using JAGS)</a:t>
            </a:r>
          </a:p>
        </p:txBody>
      </p:sp>
    </p:spTree>
    <p:extLst>
      <p:ext uri="{BB962C8B-B14F-4D97-AF65-F5344CB8AC3E}">
        <p14:creationId xmlns:p14="http://schemas.microsoft.com/office/powerpoint/2010/main" val="21895034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Title 2">
            <a:extLst>
              <a:ext uri="{FF2B5EF4-FFF2-40B4-BE49-F238E27FC236}">
                <a16:creationId xmlns:a16="http://schemas.microsoft.com/office/drawing/2014/main" id="{3818F908-FC3F-C74F-A82C-9B658DC446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Take home messages</a:t>
            </a:r>
          </a:p>
        </p:txBody>
      </p:sp>
      <p:sp>
        <p:nvSpPr>
          <p:cNvPr id="115714" name="Content Placeholder 3">
            <a:extLst>
              <a:ext uri="{FF2B5EF4-FFF2-40B4-BE49-F238E27FC236}">
                <a16:creationId xmlns:a16="http://schemas.microsoft.com/office/drawing/2014/main" id="{2AACB384-8B3F-6240-BC50-760496D4D5A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Bayes nets give us a good way to specify priors </a:t>
            </a:r>
          </a:p>
          <a:p>
            <a:endParaRPr lang="en-US" altLang="en-US"/>
          </a:p>
          <a:p>
            <a:r>
              <a:rPr lang="en-US" altLang="en-US"/>
              <a:t>Sampling is often a good way to implement probabilistic inference</a:t>
            </a:r>
          </a:p>
          <a:p>
            <a:endParaRPr lang="en-US" altLang="en-US"/>
          </a:p>
          <a:p>
            <a:r>
              <a:rPr lang="en-US" altLang="en-US"/>
              <a:t>Tools like JAGS make sampling-based inference relatively simple in many contexts</a:t>
            </a:r>
            <a:br>
              <a:rPr lang="en-US" altLang="en-US"/>
            </a:b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54728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Title 1">
            <a:extLst>
              <a:ext uri="{FF2B5EF4-FFF2-40B4-BE49-F238E27FC236}">
                <a16:creationId xmlns:a16="http://schemas.microsoft.com/office/drawing/2014/main" id="{18FE96D1-5CD1-2A46-84AA-8D19861899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Medical diagnosis</a:t>
            </a:r>
          </a:p>
        </p:txBody>
      </p:sp>
      <p:pic>
        <p:nvPicPr>
          <p:cNvPr id="116738" name="Picture 4" descr="hepar.png">
            <a:extLst>
              <a:ext uri="{FF2B5EF4-FFF2-40B4-BE49-F238E27FC236}">
                <a16:creationId xmlns:a16="http://schemas.microsoft.com/office/drawing/2014/main" id="{8BA9FAC0-F2A0-B54C-B548-2515B1A04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9144000" cy="588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7525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4494F31D-FE8C-764B-9357-469E842C2C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Modeling approaches</a:t>
            </a:r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C9A4B9E8-6D24-4D40-97F5-6EA8E4552A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Formal logic</a:t>
            </a:r>
          </a:p>
          <a:p>
            <a:r>
              <a:rPr lang="en-US" altLang="en-US"/>
              <a:t>Production systems (e.g SOAR, ACT-R)</a:t>
            </a:r>
          </a:p>
          <a:p>
            <a:r>
              <a:rPr lang="en-US" altLang="en-US"/>
              <a:t>Neural networks</a:t>
            </a:r>
          </a:p>
          <a:p>
            <a:r>
              <a:rPr lang="en-US" altLang="en-US"/>
              <a:t>Dynamic systems</a:t>
            </a:r>
          </a:p>
          <a:p>
            <a:r>
              <a:rPr lang="en-US" altLang="en-US"/>
              <a:t>Probabilistic models</a:t>
            </a:r>
          </a:p>
        </p:txBody>
      </p:sp>
    </p:spTree>
    <p:extLst>
      <p:ext uri="{BB962C8B-B14F-4D97-AF65-F5344CB8AC3E}">
        <p14:creationId xmlns:p14="http://schemas.microsoft.com/office/powerpoint/2010/main" val="32937628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Title 1">
            <a:extLst>
              <a:ext uri="{FF2B5EF4-FFF2-40B4-BE49-F238E27FC236}">
                <a16:creationId xmlns:a16="http://schemas.microsoft.com/office/drawing/2014/main" id="{B9FFE366-ED89-6245-A0E1-16638F2653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Bayes nets</a:t>
            </a:r>
          </a:p>
        </p:txBody>
      </p:sp>
      <p:pic>
        <p:nvPicPr>
          <p:cNvPr id="117762" name="Picture 3" descr="leewagenmakers.png">
            <a:extLst>
              <a:ext uri="{FF2B5EF4-FFF2-40B4-BE49-F238E27FC236}">
                <a16:creationId xmlns:a16="http://schemas.microsoft.com/office/drawing/2014/main" id="{392B65DA-11F7-1B41-BC66-F7A424EBF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76400"/>
            <a:ext cx="80137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763" name="Picture 1">
            <a:extLst>
              <a:ext uri="{FF2B5EF4-FFF2-40B4-BE49-F238E27FC236}">
                <a16:creationId xmlns:a16="http://schemas.microsoft.com/office/drawing/2014/main" id="{7E50E0F0-F08D-9C4F-A70D-DC9D188AF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938" y="354013"/>
            <a:ext cx="1595437" cy="208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78311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Title 1">
            <a:extLst>
              <a:ext uri="{FF2B5EF4-FFF2-40B4-BE49-F238E27FC236}">
                <a16:creationId xmlns:a16="http://schemas.microsoft.com/office/drawing/2014/main" id="{36AC0FCC-96AA-D247-9F9E-EA525C5061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Bayes nets</a:t>
            </a:r>
          </a:p>
        </p:txBody>
      </p:sp>
      <p:sp>
        <p:nvSpPr>
          <p:cNvPr id="118786" name="Content Placeholder 2">
            <a:extLst>
              <a:ext uri="{FF2B5EF4-FFF2-40B4-BE49-F238E27FC236}">
                <a16:creationId xmlns:a16="http://schemas.microsoft.com/office/drawing/2014/main" id="{878239B8-0098-BE43-A47B-86418D6D95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When you’re starting </a:t>
            </a:r>
            <a:r>
              <a:rPr lang="en-US" altLang="en-US" i="1"/>
              <a:t>any</a:t>
            </a:r>
            <a:r>
              <a:rPr lang="en-US" altLang="en-US"/>
              <a:t> modeling project</a:t>
            </a:r>
          </a:p>
          <a:p>
            <a:pPr lvl="1"/>
            <a:r>
              <a:rPr lang="en-US" altLang="en-US">
                <a:ea typeface="Arial" panose="020B0604020202020204" pitchFamily="34" charset="0"/>
              </a:rPr>
              <a:t>Try to write down the relevant variables</a:t>
            </a:r>
          </a:p>
          <a:p>
            <a:pPr lvl="1"/>
            <a:r>
              <a:rPr lang="en-US" altLang="en-US">
                <a:ea typeface="Arial" panose="020B0604020202020204" pitchFamily="34" charset="0"/>
              </a:rPr>
              <a:t>Draw a graph to show how the variables are related to each other</a:t>
            </a:r>
          </a:p>
        </p:txBody>
      </p:sp>
    </p:spTree>
    <p:extLst>
      <p:ext uri="{BB962C8B-B14F-4D97-AF65-F5344CB8AC3E}">
        <p14:creationId xmlns:p14="http://schemas.microsoft.com/office/powerpoint/2010/main" val="15851620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Title 1">
            <a:extLst>
              <a:ext uri="{FF2B5EF4-FFF2-40B4-BE49-F238E27FC236}">
                <a16:creationId xmlns:a16="http://schemas.microsoft.com/office/drawing/2014/main" id="{83A177FA-6FE0-B34F-A0EF-0098DEAA84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3363" y="228600"/>
            <a:ext cx="8458200" cy="1143000"/>
          </a:xfrm>
        </p:spPr>
        <p:txBody>
          <a:bodyPr/>
          <a:lstStyle/>
          <a:p>
            <a:r>
              <a:rPr lang="en-US" altLang="en-US"/>
              <a:t>Bayes Nets and causal reasoning</a:t>
            </a:r>
          </a:p>
        </p:txBody>
      </p:sp>
      <p:sp>
        <p:nvSpPr>
          <p:cNvPr id="120834" name="Content Placeholder 2">
            <a:extLst>
              <a:ext uri="{FF2B5EF4-FFF2-40B4-BE49-F238E27FC236}">
                <a16:creationId xmlns:a16="http://schemas.microsoft.com/office/drawing/2014/main" id="{05DBA457-9787-2146-9FAD-09AC98D16A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38150" y="1403350"/>
            <a:ext cx="8229600" cy="4525963"/>
          </a:xfrm>
        </p:spPr>
        <p:txBody>
          <a:bodyPr/>
          <a:lstStyle/>
          <a:p>
            <a:r>
              <a:rPr lang="en-US" altLang="en-US"/>
              <a:t>Bayes nets support reasoning about:</a:t>
            </a:r>
          </a:p>
          <a:p>
            <a:pPr lvl="1"/>
            <a:r>
              <a:rPr lang="en-US" altLang="en-US">
                <a:ea typeface="Arial" panose="020B0604020202020204" pitchFamily="34" charset="0"/>
              </a:rPr>
              <a:t>Interventions</a:t>
            </a:r>
          </a:p>
          <a:p>
            <a:pPr lvl="1"/>
            <a:r>
              <a:rPr lang="en-US" altLang="en-US">
                <a:ea typeface="Arial" panose="020B0604020202020204" pitchFamily="34" charset="0"/>
              </a:rPr>
              <a:t>Counterfactuals</a:t>
            </a:r>
          </a:p>
        </p:txBody>
      </p:sp>
      <p:pic>
        <p:nvPicPr>
          <p:cNvPr id="120835" name="Picture 1">
            <a:extLst>
              <a:ext uri="{FF2B5EF4-FFF2-40B4-BE49-F238E27FC236}">
                <a16:creationId xmlns:a16="http://schemas.microsoft.com/office/drawing/2014/main" id="{5CF25056-42B5-D941-8C19-2C0FF745E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209800"/>
            <a:ext cx="2573338" cy="397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50282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Title 2">
            <a:extLst>
              <a:ext uri="{FF2B5EF4-FFF2-40B4-BE49-F238E27FC236}">
                <a16:creationId xmlns:a16="http://schemas.microsoft.com/office/drawing/2014/main" id="{686E9ACA-B078-7D41-9DA5-31B829D772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Take home messages</a:t>
            </a:r>
          </a:p>
        </p:txBody>
      </p:sp>
      <p:sp>
        <p:nvSpPr>
          <p:cNvPr id="121858" name="Content Placeholder 3">
            <a:extLst>
              <a:ext uri="{FF2B5EF4-FFF2-40B4-BE49-F238E27FC236}">
                <a16:creationId xmlns:a16="http://schemas.microsoft.com/office/drawing/2014/main" id="{C275EF9C-E31D-A041-B8F7-3A0C6B094F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Bayes nets are:</a:t>
            </a:r>
          </a:p>
          <a:p>
            <a:pPr lvl="1"/>
            <a:r>
              <a:rPr lang="en-US" altLang="en-US">
                <a:ea typeface="Arial" panose="020B0604020202020204" pitchFamily="34" charset="0"/>
              </a:rPr>
              <a:t>a useful engineering tool</a:t>
            </a:r>
          </a:p>
          <a:p>
            <a:pPr lvl="1"/>
            <a:r>
              <a:rPr lang="en-US" altLang="en-US">
                <a:ea typeface="Arial" panose="020B0604020202020204" pitchFamily="34" charset="0"/>
              </a:rPr>
              <a:t>a tool for thinking</a:t>
            </a:r>
          </a:p>
        </p:txBody>
      </p:sp>
    </p:spTree>
    <p:extLst>
      <p:ext uri="{BB962C8B-B14F-4D97-AF65-F5344CB8AC3E}">
        <p14:creationId xmlns:p14="http://schemas.microsoft.com/office/powerpoint/2010/main" val="20048613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Title 1">
            <a:extLst>
              <a:ext uri="{FF2B5EF4-FFF2-40B4-BE49-F238E27FC236}">
                <a16:creationId xmlns:a16="http://schemas.microsoft.com/office/drawing/2014/main" id="{A1B89B6B-8D00-7449-85CB-97950A1B9A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22882" name="Content Placeholder 2">
            <a:extLst>
              <a:ext uri="{FF2B5EF4-FFF2-40B4-BE49-F238E27FC236}">
                <a16:creationId xmlns:a16="http://schemas.microsoft.com/office/drawing/2014/main" id="{524CC2AE-4DD5-EE46-8709-37F324232F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7909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4288-B6A9-7D45-AD32-44769B0E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SAMPLING FRAMES AND SPHERES OF SODOR </a:t>
            </a:r>
          </a:p>
        </p:txBody>
      </p:sp>
      <p:sp>
        <p:nvSpPr>
          <p:cNvPr id="123906" name="Text Placeholder 2">
            <a:extLst>
              <a:ext uri="{FF2B5EF4-FFF2-40B4-BE49-F238E27FC236}">
                <a16:creationId xmlns:a16="http://schemas.microsoft.com/office/drawing/2014/main" id="{0AAE0D82-E432-984D-80DE-A3AA701599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Module 6	</a:t>
            </a:r>
          </a:p>
        </p:txBody>
      </p:sp>
    </p:spTree>
    <p:extLst>
      <p:ext uri="{BB962C8B-B14F-4D97-AF65-F5344CB8AC3E}">
        <p14:creationId xmlns:p14="http://schemas.microsoft.com/office/powerpoint/2010/main" val="11586360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Title 1">
            <a:extLst>
              <a:ext uri="{FF2B5EF4-FFF2-40B4-BE49-F238E27FC236}">
                <a16:creationId xmlns:a16="http://schemas.microsoft.com/office/drawing/2014/main" id="{76B01192-0DC9-284D-A6BB-B656101D7D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altLang="en-US"/>
              <a:t>Sampling frames</a:t>
            </a:r>
          </a:p>
        </p:txBody>
      </p:sp>
      <p:pic>
        <p:nvPicPr>
          <p:cNvPr id="124930" name="Picture 2">
            <a:extLst>
              <a:ext uri="{FF2B5EF4-FFF2-40B4-BE49-F238E27FC236}">
                <a16:creationId xmlns:a16="http://schemas.microsoft.com/office/drawing/2014/main" id="{1D84A45A-7287-6E42-ACDD-30E62B57A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2713"/>
            <a:ext cx="9144000" cy="311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4931" name="Straight Connector 4">
            <a:extLst>
              <a:ext uri="{FF2B5EF4-FFF2-40B4-BE49-F238E27FC236}">
                <a16:creationId xmlns:a16="http://schemas.microsoft.com/office/drawing/2014/main" id="{AF0969B6-C2D1-0B4B-977F-5887C18AEE5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91000" y="990600"/>
            <a:ext cx="0" cy="41148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4932" name="TextBox 5">
            <a:extLst>
              <a:ext uri="{FF2B5EF4-FFF2-40B4-BE49-F238E27FC236}">
                <a16:creationId xmlns:a16="http://schemas.microsoft.com/office/drawing/2014/main" id="{3D42173A-1CE9-9A43-9A75-08F2412370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5257800"/>
            <a:ext cx="23622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Category sampling</a:t>
            </a:r>
          </a:p>
        </p:txBody>
      </p:sp>
      <p:sp>
        <p:nvSpPr>
          <p:cNvPr id="124933" name="TextBox 8">
            <a:extLst>
              <a:ext uri="{FF2B5EF4-FFF2-40B4-BE49-F238E27FC236}">
                <a16:creationId xmlns:a16="http://schemas.microsoft.com/office/drawing/2014/main" id="{4F9D0298-46AE-254B-B2C0-2431016A1E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5257800"/>
            <a:ext cx="23622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Property sampling</a:t>
            </a:r>
          </a:p>
        </p:txBody>
      </p:sp>
    </p:spTree>
    <p:extLst>
      <p:ext uri="{BB962C8B-B14F-4D97-AF65-F5344CB8AC3E}">
        <p14:creationId xmlns:p14="http://schemas.microsoft.com/office/powerpoint/2010/main" val="35438082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Title 1">
            <a:extLst>
              <a:ext uri="{FF2B5EF4-FFF2-40B4-BE49-F238E27FC236}">
                <a16:creationId xmlns:a16="http://schemas.microsoft.com/office/drawing/2014/main" id="{DF233D19-702F-B44F-8290-9AB07A0D0C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229600" cy="1143000"/>
          </a:xfrm>
        </p:spPr>
        <p:txBody>
          <a:bodyPr/>
          <a:lstStyle/>
          <a:p>
            <a:r>
              <a:rPr lang="en-US" altLang="en-US"/>
              <a:t>Human data</a:t>
            </a:r>
          </a:p>
        </p:txBody>
      </p:sp>
      <p:pic>
        <p:nvPicPr>
          <p:cNvPr id="125954" name="Picture 3">
            <a:extLst>
              <a:ext uri="{FF2B5EF4-FFF2-40B4-BE49-F238E27FC236}">
                <a16:creationId xmlns:a16="http://schemas.microsoft.com/office/drawing/2014/main" id="{686FB805-A9E7-5B4B-816D-5C3E5A7D1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25" y="1524000"/>
            <a:ext cx="7924800" cy="528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50195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Title 1">
            <a:extLst>
              <a:ext uri="{FF2B5EF4-FFF2-40B4-BE49-F238E27FC236}">
                <a16:creationId xmlns:a16="http://schemas.microsoft.com/office/drawing/2014/main" id="{7687DFB7-70F0-8548-806D-F3F3238E38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Building a Bayesian model</a:t>
            </a:r>
          </a:p>
        </p:txBody>
      </p:sp>
      <p:sp>
        <p:nvSpPr>
          <p:cNvPr id="126978" name="Content Placeholder 2">
            <a:extLst>
              <a:ext uri="{FF2B5EF4-FFF2-40B4-BE49-F238E27FC236}">
                <a16:creationId xmlns:a16="http://schemas.microsoft.com/office/drawing/2014/main" id="{F4B8FEAB-E594-8E48-A189-7A17711DE3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What are the observed data?</a:t>
            </a:r>
          </a:p>
          <a:p>
            <a:r>
              <a:rPr lang="en-US" altLang="en-US"/>
              <a:t>What are the hypotheses?</a:t>
            </a:r>
          </a:p>
          <a:p>
            <a:r>
              <a:rPr lang="en-US" altLang="en-US"/>
              <a:t>What is the prior?</a:t>
            </a:r>
          </a:p>
          <a:p>
            <a:r>
              <a:rPr lang="en-US" altLang="en-US"/>
              <a:t>What is the likelihood?</a:t>
            </a:r>
          </a:p>
        </p:txBody>
      </p:sp>
      <p:sp>
        <p:nvSpPr>
          <p:cNvPr id="126979" name="Text Box 6">
            <a:extLst>
              <a:ext uri="{FF2B5EF4-FFF2-40B4-BE49-F238E27FC236}">
                <a16:creationId xmlns:a16="http://schemas.microsoft.com/office/drawing/2014/main" id="{A4DD84F0-2847-3C41-A98E-CAF511F840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656138"/>
            <a:ext cx="14176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Posterior</a:t>
            </a:r>
          </a:p>
        </p:txBody>
      </p:sp>
      <p:sp>
        <p:nvSpPr>
          <p:cNvPr id="126980" name="Line 7">
            <a:extLst>
              <a:ext uri="{FF2B5EF4-FFF2-40B4-BE49-F238E27FC236}">
                <a16:creationId xmlns:a16="http://schemas.microsoft.com/office/drawing/2014/main" id="{7756E884-73D4-374F-B85A-2728F085CE3A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5283200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981" name="Text Box 8">
            <a:extLst>
              <a:ext uri="{FF2B5EF4-FFF2-40B4-BE49-F238E27FC236}">
                <a16:creationId xmlns:a16="http://schemas.microsoft.com/office/drawing/2014/main" id="{8AE45B1A-ABC5-CC49-8BFA-7A09271C6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4656138"/>
            <a:ext cx="1574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9900"/>
                </a:solidFill>
              </a:rPr>
              <a:t>Likelihood</a:t>
            </a:r>
            <a:endParaRPr lang="en-US" altLang="en-US" sz="2400">
              <a:solidFill>
                <a:srgbClr val="FF0000"/>
              </a:solidFill>
            </a:endParaRPr>
          </a:p>
        </p:txBody>
      </p:sp>
      <p:sp>
        <p:nvSpPr>
          <p:cNvPr id="126982" name="Line 9">
            <a:extLst>
              <a:ext uri="{FF2B5EF4-FFF2-40B4-BE49-F238E27FC236}">
                <a16:creationId xmlns:a16="http://schemas.microsoft.com/office/drawing/2014/main" id="{CB95A3C7-6484-9843-ACE0-64557366E7D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6163" y="5207000"/>
            <a:ext cx="0" cy="4572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983" name="Text Box 11">
            <a:extLst>
              <a:ext uri="{FF2B5EF4-FFF2-40B4-BE49-F238E27FC236}">
                <a16:creationId xmlns:a16="http://schemas.microsoft.com/office/drawing/2014/main" id="{02D1E88E-2817-2947-AD5A-358FC6BA87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4656138"/>
            <a:ext cx="8350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7030A0"/>
                </a:solidFill>
              </a:rPr>
              <a:t>Prior</a:t>
            </a:r>
          </a:p>
        </p:txBody>
      </p:sp>
      <p:sp>
        <p:nvSpPr>
          <p:cNvPr id="126984" name="Line 12">
            <a:extLst>
              <a:ext uri="{FF2B5EF4-FFF2-40B4-BE49-F238E27FC236}">
                <a16:creationId xmlns:a16="http://schemas.microsoft.com/office/drawing/2014/main" id="{212BEB21-D7BC-2342-AB5C-0D80AC3561A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72200" y="5283200"/>
            <a:ext cx="304800" cy="381000"/>
          </a:xfrm>
          <a:prstGeom prst="line">
            <a:avLst/>
          </a:prstGeom>
          <a:noFill/>
          <a:ln w="9525">
            <a:solidFill>
              <a:srgbClr val="6C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985" name="Text Box 13">
            <a:extLst>
              <a:ext uri="{FF2B5EF4-FFF2-40B4-BE49-F238E27FC236}">
                <a16:creationId xmlns:a16="http://schemas.microsoft.com/office/drawing/2014/main" id="{75314C86-5C46-3F41-A24E-FCC4033E6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4250" y="5892800"/>
            <a:ext cx="38322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P(h|d) </a:t>
            </a:r>
            <a:r>
              <a:rPr lang="el-GR" altLang="en-US"/>
              <a:t>α</a:t>
            </a:r>
            <a:r>
              <a:rPr lang="en-US" altLang="en-US"/>
              <a:t> </a:t>
            </a:r>
            <a:r>
              <a:rPr lang="en-US" altLang="en-US" b="1">
                <a:solidFill>
                  <a:srgbClr val="009900"/>
                </a:solidFill>
              </a:rPr>
              <a:t>P(d|h)</a:t>
            </a:r>
            <a:r>
              <a:rPr lang="en-US" altLang="en-US"/>
              <a:t> </a:t>
            </a:r>
            <a:r>
              <a:rPr lang="en-US" altLang="en-US" b="1">
                <a:solidFill>
                  <a:srgbClr val="7030A0"/>
                </a:solidFill>
              </a:rPr>
              <a:t>P(h)</a:t>
            </a:r>
            <a:endParaRPr lang="el-GR" altLang="en-US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4443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1" name="Content Placeholder 4">
            <a:extLst>
              <a:ext uri="{FF2B5EF4-FFF2-40B4-BE49-F238E27FC236}">
                <a16:creationId xmlns:a16="http://schemas.microsoft.com/office/drawing/2014/main" id="{6AC01BFC-FC12-8B48-8175-370733B02E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250" y="1417638"/>
            <a:ext cx="8953500" cy="4892675"/>
          </a:xfrm>
        </p:spPr>
      </p:pic>
      <p:sp>
        <p:nvSpPr>
          <p:cNvPr id="128002" name="Title 1">
            <a:extLst>
              <a:ext uri="{FF2B5EF4-FFF2-40B4-BE49-F238E27FC236}">
                <a16:creationId xmlns:a16="http://schemas.microsoft.com/office/drawing/2014/main" id="{28C2201C-0830-7846-82A1-0D56FB2901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1851462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>
            <a:extLst>
              <a:ext uri="{FF2B5EF4-FFF2-40B4-BE49-F238E27FC236}">
                <a16:creationId xmlns:a16="http://schemas.microsoft.com/office/drawing/2014/main" id="{3E34BFFC-4F6B-5D47-8A76-9816477F34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build </a:t>
            </a:r>
            <a:r>
              <a:rPr lang="en-US" altLang="en-US" i="1"/>
              <a:t>probabilistic</a:t>
            </a:r>
            <a:r>
              <a:rPr lang="en-US" altLang="en-US"/>
              <a:t> models?</a:t>
            </a:r>
          </a:p>
        </p:txBody>
      </p:sp>
      <p:sp>
        <p:nvSpPr>
          <p:cNvPr id="19458" name="Content Placeholder 2">
            <a:extLst>
              <a:ext uri="{FF2B5EF4-FFF2-40B4-BE49-F238E27FC236}">
                <a16:creationId xmlns:a16="http://schemas.microsoft.com/office/drawing/2014/main" id="{8BA8B123-53CB-724C-BB0A-6B2BD3FCA6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For us: probabilities are degrees of belief</a:t>
            </a:r>
            <a:br>
              <a:rPr lang="en-US" altLang="en-US"/>
            </a:br>
            <a:endParaRPr lang="en-US" altLang="en-US"/>
          </a:p>
          <a:p>
            <a:r>
              <a:rPr lang="en-US" altLang="en-US"/>
              <a:t>Probability theory captures the right way to update degrees of belief</a:t>
            </a:r>
          </a:p>
        </p:txBody>
      </p:sp>
      <p:sp>
        <p:nvSpPr>
          <p:cNvPr id="19459" name="Rectangle 1">
            <a:extLst>
              <a:ext uri="{FF2B5EF4-FFF2-40B4-BE49-F238E27FC236}">
                <a16:creationId xmlns:a16="http://schemas.microsoft.com/office/drawing/2014/main" id="{BBCB8E6A-207F-DA42-8A3D-0A45C161E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267200"/>
            <a:ext cx="777240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“The theory of probabilities is at bottom only common sense reduced to calculus; it makes us appreciate with exactitude that which exact minds feel by a sort of instinct without being able oft times to give a reason for it”  (Laplace)</a:t>
            </a:r>
          </a:p>
        </p:txBody>
      </p:sp>
    </p:spTree>
    <p:extLst>
      <p:ext uri="{BB962C8B-B14F-4D97-AF65-F5344CB8AC3E}">
        <p14:creationId xmlns:p14="http://schemas.microsoft.com/office/powerpoint/2010/main" val="5328153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Title 1">
            <a:extLst>
              <a:ext uri="{FF2B5EF4-FFF2-40B4-BE49-F238E27FC236}">
                <a16:creationId xmlns:a16="http://schemas.microsoft.com/office/drawing/2014/main" id="{35CF7073-71BE-BB43-A2C0-E8D3E9DAB8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/>
              <a:t>Hypotheses</a:t>
            </a:r>
          </a:p>
        </p:txBody>
      </p:sp>
      <p:pic>
        <p:nvPicPr>
          <p:cNvPr id="129026" name="Picture 2">
            <a:extLst>
              <a:ext uri="{FF2B5EF4-FFF2-40B4-BE49-F238E27FC236}">
                <a16:creationId xmlns:a16="http://schemas.microsoft.com/office/drawing/2014/main" id="{D3B90238-5A52-7641-A260-20AF4178D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039938"/>
            <a:ext cx="3886200" cy="329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7" name="TextBox 3">
            <a:extLst>
              <a:ext uri="{FF2B5EF4-FFF2-40B4-BE49-F238E27FC236}">
                <a16:creationId xmlns:a16="http://schemas.microsoft.com/office/drawing/2014/main" id="{CCB90374-C8F0-884E-B42D-47B1115D27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1446213"/>
            <a:ext cx="23383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category_means</a:t>
            </a:r>
          </a:p>
        </p:txBody>
      </p:sp>
      <p:sp>
        <p:nvSpPr>
          <p:cNvPr id="129028" name="TextBox 1">
            <a:extLst>
              <a:ext uri="{FF2B5EF4-FFF2-40B4-BE49-F238E27FC236}">
                <a16:creationId xmlns:a16="http://schemas.microsoft.com/office/drawing/2014/main" id="{7DEB7E26-6949-1247-BDBE-86385101E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828925"/>
            <a:ext cx="1752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Proportion with plaxium</a:t>
            </a:r>
          </a:p>
        </p:txBody>
      </p:sp>
      <p:sp>
        <p:nvSpPr>
          <p:cNvPr id="129029" name="TextBox 5">
            <a:extLst>
              <a:ext uri="{FF2B5EF4-FFF2-40B4-BE49-F238E27FC236}">
                <a16:creationId xmlns:a16="http://schemas.microsoft.com/office/drawing/2014/main" id="{0A172996-A51D-1E49-89B4-195AF378D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6248400"/>
            <a:ext cx="1752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category</a:t>
            </a:r>
          </a:p>
        </p:txBody>
      </p:sp>
      <p:pic>
        <p:nvPicPr>
          <p:cNvPr id="129030" name="Picture 4">
            <a:extLst>
              <a:ext uri="{FF2B5EF4-FFF2-40B4-BE49-F238E27FC236}">
                <a16:creationId xmlns:a16="http://schemas.microsoft.com/office/drawing/2014/main" id="{13AE5CEE-3DA4-8241-ACC8-F7E0597C6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388" y="5380038"/>
            <a:ext cx="785812" cy="71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031" name="Picture 7">
            <a:extLst>
              <a:ext uri="{FF2B5EF4-FFF2-40B4-BE49-F238E27FC236}">
                <a16:creationId xmlns:a16="http://schemas.microsoft.com/office/drawing/2014/main" id="{F0777475-D43C-A14F-8453-77E5AE158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863" y="5583238"/>
            <a:ext cx="312737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39866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Title 1">
            <a:extLst>
              <a:ext uri="{FF2B5EF4-FFF2-40B4-BE49-F238E27FC236}">
                <a16:creationId xmlns:a16="http://schemas.microsoft.com/office/drawing/2014/main" id="{F5C01EE2-F39B-4447-9298-00F190624B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/>
              <a:t>Prior on category means</a:t>
            </a:r>
          </a:p>
        </p:txBody>
      </p:sp>
      <p:pic>
        <p:nvPicPr>
          <p:cNvPr id="135170" name="Picture 2">
            <a:extLst>
              <a:ext uri="{FF2B5EF4-FFF2-40B4-BE49-F238E27FC236}">
                <a16:creationId xmlns:a16="http://schemas.microsoft.com/office/drawing/2014/main" id="{8D867857-0A98-1943-B04B-EC726275B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77913"/>
            <a:ext cx="8153400" cy="576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51514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Title 1">
            <a:extLst>
              <a:ext uri="{FF2B5EF4-FFF2-40B4-BE49-F238E27FC236}">
                <a16:creationId xmlns:a16="http://schemas.microsoft.com/office/drawing/2014/main" id="{5D63C5F3-1E09-1645-8B33-606ED6D4E8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/>
              <a:t>Category sampling</a:t>
            </a:r>
          </a:p>
        </p:txBody>
      </p:sp>
      <p:sp>
        <p:nvSpPr>
          <p:cNvPr id="130050" name="TextBox 9">
            <a:extLst>
              <a:ext uri="{FF2B5EF4-FFF2-40B4-BE49-F238E27FC236}">
                <a16:creationId xmlns:a16="http://schemas.microsoft.com/office/drawing/2014/main" id="{85032024-1C6A-404E-9F89-BB72A496C9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688" y="4367213"/>
            <a:ext cx="2339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category_means</a:t>
            </a:r>
          </a:p>
        </p:txBody>
      </p:sp>
      <p:sp>
        <p:nvSpPr>
          <p:cNvPr id="130051" name="TextBox 10">
            <a:extLst>
              <a:ext uri="{FF2B5EF4-FFF2-40B4-BE49-F238E27FC236}">
                <a16:creationId xmlns:a16="http://schemas.microsoft.com/office/drawing/2014/main" id="{24608607-EEDD-8D45-B26C-F4B1B07A8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4813" y="5467350"/>
            <a:ext cx="1416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category</a:t>
            </a:r>
          </a:p>
        </p:txBody>
      </p:sp>
      <p:sp>
        <p:nvSpPr>
          <p:cNvPr id="130052" name="TextBox 11">
            <a:extLst>
              <a:ext uri="{FF2B5EF4-FFF2-40B4-BE49-F238E27FC236}">
                <a16:creationId xmlns:a16="http://schemas.microsoft.com/office/drawing/2014/main" id="{8E715C95-3926-FD4F-B7F0-192A556F1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5453063"/>
            <a:ext cx="1262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plaxium</a:t>
            </a:r>
          </a:p>
        </p:txBody>
      </p:sp>
      <p:cxnSp>
        <p:nvCxnSpPr>
          <p:cNvPr id="130053" name="Straight Arrow Connector 17">
            <a:extLst>
              <a:ext uri="{FF2B5EF4-FFF2-40B4-BE49-F238E27FC236}">
                <a16:creationId xmlns:a16="http://schemas.microsoft.com/office/drawing/2014/main" id="{0996E680-E1A5-BF4A-ACD8-C98D4299EFE2}"/>
              </a:ext>
            </a:extLst>
          </p:cNvPr>
          <p:cNvCxnSpPr>
            <a:cxnSpLocks/>
          </p:cNvCxnSpPr>
          <p:nvPr/>
        </p:nvCxnSpPr>
        <p:spPr bwMode="auto">
          <a:xfrm flipH="1">
            <a:off x="4648200" y="4895850"/>
            <a:ext cx="554038" cy="5572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0054" name="Straight Arrow Connector 30">
            <a:extLst>
              <a:ext uri="{FF2B5EF4-FFF2-40B4-BE49-F238E27FC236}">
                <a16:creationId xmlns:a16="http://schemas.microsoft.com/office/drawing/2014/main" id="{3B987551-BB84-AA4D-924A-C94110CD3CAC}"/>
              </a:ext>
            </a:extLst>
          </p:cNvPr>
          <p:cNvCxnSpPr>
            <a:cxnSpLocks/>
            <a:stCxn id="130052" idx="3"/>
          </p:cNvCxnSpPr>
          <p:nvPr/>
        </p:nvCxnSpPr>
        <p:spPr bwMode="auto">
          <a:xfrm flipV="1">
            <a:off x="4843463" y="5648325"/>
            <a:ext cx="568325" cy="47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triangle" w="lg" len="lg"/>
            <a:tailEnd type="none" w="lg" len="lg"/>
          </a:ln>
        </p:spPr>
      </p:cxnSp>
      <p:pic>
        <p:nvPicPr>
          <p:cNvPr id="130055" name="Picture 32">
            <a:extLst>
              <a:ext uri="{FF2B5EF4-FFF2-40B4-BE49-F238E27FC236}">
                <a16:creationId xmlns:a16="http://schemas.microsoft.com/office/drawing/2014/main" id="{34557D7B-D039-3941-A2BB-C36D78654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4800600"/>
            <a:ext cx="196215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99619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Title 1">
            <a:extLst>
              <a:ext uri="{FF2B5EF4-FFF2-40B4-BE49-F238E27FC236}">
                <a16:creationId xmlns:a16="http://schemas.microsoft.com/office/drawing/2014/main" id="{650AA054-E19A-3F4E-A21F-FA24400D9A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/>
              <a:t>Category sampling</a:t>
            </a:r>
          </a:p>
        </p:txBody>
      </p:sp>
      <p:sp>
        <p:nvSpPr>
          <p:cNvPr id="131074" name="TextBox 8">
            <a:extLst>
              <a:ext uri="{FF2B5EF4-FFF2-40B4-BE49-F238E27FC236}">
                <a16:creationId xmlns:a16="http://schemas.microsoft.com/office/drawing/2014/main" id="{9EA6150E-78D9-244F-A47F-884045BE65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8663" y="3376613"/>
            <a:ext cx="12620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mean_gp</a:t>
            </a:r>
          </a:p>
        </p:txBody>
      </p:sp>
      <p:sp>
        <p:nvSpPr>
          <p:cNvPr id="131075" name="TextBox 9">
            <a:extLst>
              <a:ext uri="{FF2B5EF4-FFF2-40B4-BE49-F238E27FC236}">
                <a16:creationId xmlns:a16="http://schemas.microsoft.com/office/drawing/2014/main" id="{26884E95-3D7B-714F-9115-049653AA27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688" y="4367213"/>
            <a:ext cx="2339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category_means</a:t>
            </a:r>
          </a:p>
        </p:txBody>
      </p:sp>
      <p:sp>
        <p:nvSpPr>
          <p:cNvPr id="131076" name="TextBox 10">
            <a:extLst>
              <a:ext uri="{FF2B5EF4-FFF2-40B4-BE49-F238E27FC236}">
                <a16:creationId xmlns:a16="http://schemas.microsoft.com/office/drawing/2014/main" id="{9EEEB36D-444B-434D-BA98-645E72602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4813" y="5467350"/>
            <a:ext cx="1416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category</a:t>
            </a:r>
          </a:p>
        </p:txBody>
      </p:sp>
      <p:sp>
        <p:nvSpPr>
          <p:cNvPr id="131077" name="TextBox 11">
            <a:extLst>
              <a:ext uri="{FF2B5EF4-FFF2-40B4-BE49-F238E27FC236}">
                <a16:creationId xmlns:a16="http://schemas.microsoft.com/office/drawing/2014/main" id="{1BEE25C1-6FBA-E34F-AD75-EF54E825A3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5453063"/>
            <a:ext cx="1262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plaxium</a:t>
            </a:r>
          </a:p>
        </p:txBody>
      </p:sp>
      <p:cxnSp>
        <p:nvCxnSpPr>
          <p:cNvPr id="131078" name="Straight Arrow Connector 16">
            <a:extLst>
              <a:ext uri="{FF2B5EF4-FFF2-40B4-BE49-F238E27FC236}">
                <a16:creationId xmlns:a16="http://schemas.microsoft.com/office/drawing/2014/main" id="{F7782CD4-EA21-6841-BA2E-DDA41D5E790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24463" y="3810000"/>
            <a:ext cx="0" cy="571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1079" name="Straight Arrow Connector 17">
            <a:extLst>
              <a:ext uri="{FF2B5EF4-FFF2-40B4-BE49-F238E27FC236}">
                <a16:creationId xmlns:a16="http://schemas.microsoft.com/office/drawing/2014/main" id="{032B896E-3CFE-7142-BACB-08DB6E8B6F04}"/>
              </a:ext>
            </a:extLst>
          </p:cNvPr>
          <p:cNvCxnSpPr>
            <a:cxnSpLocks/>
          </p:cNvCxnSpPr>
          <p:nvPr/>
        </p:nvCxnSpPr>
        <p:spPr bwMode="auto">
          <a:xfrm flipH="1">
            <a:off x="4648200" y="4895850"/>
            <a:ext cx="554038" cy="5572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1080" name="Straight Arrow Connector 30">
            <a:extLst>
              <a:ext uri="{FF2B5EF4-FFF2-40B4-BE49-F238E27FC236}">
                <a16:creationId xmlns:a16="http://schemas.microsoft.com/office/drawing/2014/main" id="{1503DCB6-68C6-0E4B-8E9A-7B1D6D301ACF}"/>
              </a:ext>
            </a:extLst>
          </p:cNvPr>
          <p:cNvCxnSpPr>
            <a:cxnSpLocks/>
            <a:stCxn id="131077" idx="3"/>
          </p:cNvCxnSpPr>
          <p:nvPr/>
        </p:nvCxnSpPr>
        <p:spPr bwMode="auto">
          <a:xfrm flipV="1">
            <a:off x="4843463" y="5648325"/>
            <a:ext cx="568325" cy="47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triangle" w="lg" len="lg"/>
            <a:tailEnd type="none" w="lg" len="lg"/>
          </a:ln>
        </p:spPr>
      </p:cxnSp>
      <p:pic>
        <p:nvPicPr>
          <p:cNvPr id="131081" name="Picture 32">
            <a:extLst>
              <a:ext uri="{FF2B5EF4-FFF2-40B4-BE49-F238E27FC236}">
                <a16:creationId xmlns:a16="http://schemas.microsoft.com/office/drawing/2014/main" id="{15DD1750-6446-EC40-ABDB-24CB2C697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4800600"/>
            <a:ext cx="196215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82" name="Picture 2">
            <a:extLst>
              <a:ext uri="{FF2B5EF4-FFF2-40B4-BE49-F238E27FC236}">
                <a16:creationId xmlns:a16="http://schemas.microsoft.com/office/drawing/2014/main" id="{C91F2C00-4738-E74B-8D2E-F976CF5BF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6" b="8209"/>
          <a:stretch>
            <a:fillRect/>
          </a:stretch>
        </p:blipFill>
        <p:spPr bwMode="auto">
          <a:xfrm>
            <a:off x="7086600" y="3484563"/>
            <a:ext cx="1752600" cy="114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5822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Title 1">
            <a:extLst>
              <a:ext uri="{FF2B5EF4-FFF2-40B4-BE49-F238E27FC236}">
                <a16:creationId xmlns:a16="http://schemas.microsoft.com/office/drawing/2014/main" id="{7CE1D712-5979-9148-A640-6D35D18935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-76200"/>
            <a:ext cx="8229600" cy="1143000"/>
          </a:xfrm>
        </p:spPr>
        <p:txBody>
          <a:bodyPr/>
          <a:lstStyle/>
          <a:p>
            <a:r>
              <a:rPr lang="en-US" altLang="en-US"/>
              <a:t>Gaussian distributions</a:t>
            </a:r>
          </a:p>
        </p:txBody>
      </p:sp>
      <p:pic>
        <p:nvPicPr>
          <p:cNvPr id="132098" name="Picture 10">
            <a:extLst>
              <a:ext uri="{FF2B5EF4-FFF2-40B4-BE49-F238E27FC236}">
                <a16:creationId xmlns:a16="http://schemas.microsoft.com/office/drawing/2014/main" id="{CC277C07-5626-9C4F-9666-2B9F90FCF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219200"/>
            <a:ext cx="14859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099" name="Picture 12">
            <a:extLst>
              <a:ext uri="{FF2B5EF4-FFF2-40B4-BE49-F238E27FC236}">
                <a16:creationId xmlns:a16="http://schemas.microsoft.com/office/drawing/2014/main" id="{F5D5EF6D-C075-D940-8ECF-66732DC4D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2133600"/>
            <a:ext cx="14986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BD13434-1696-9241-96D7-20C6249E18A5}"/>
              </a:ext>
            </a:extLst>
          </p:cNvPr>
          <p:cNvGrpSpPr>
            <a:grpSpLocks/>
          </p:cNvGrpSpPr>
          <p:nvPr/>
        </p:nvGrpSpPr>
        <p:grpSpPr bwMode="auto">
          <a:xfrm>
            <a:off x="571500" y="3657600"/>
            <a:ext cx="8039100" cy="3295650"/>
            <a:chOff x="571500" y="3657600"/>
            <a:chExt cx="8039100" cy="3295650"/>
          </a:xfrm>
        </p:grpSpPr>
        <p:pic>
          <p:nvPicPr>
            <p:cNvPr id="132102" name="Picture 14">
              <a:extLst>
                <a:ext uri="{FF2B5EF4-FFF2-40B4-BE49-F238E27FC236}">
                  <a16:creationId xmlns:a16="http://schemas.microsoft.com/office/drawing/2014/main" id="{35BB52E5-52DE-744F-8827-6900E178F7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3657600"/>
              <a:ext cx="2209800" cy="939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2103" name="Picture 18">
              <a:extLst>
                <a:ext uri="{FF2B5EF4-FFF2-40B4-BE49-F238E27FC236}">
                  <a16:creationId xmlns:a16="http://schemas.microsoft.com/office/drawing/2014/main" id="{71748C35-16A6-0244-9ECB-00A55927FB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0" y="4885871"/>
              <a:ext cx="3429000" cy="1511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2104" name="Picture 20">
              <a:extLst>
                <a:ext uri="{FF2B5EF4-FFF2-40B4-BE49-F238E27FC236}">
                  <a16:creationId xmlns:a16="http://schemas.microsoft.com/office/drawing/2014/main" id="{A649174E-B559-0249-AB3D-F1CFDF9A23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3816" y="3829050"/>
              <a:ext cx="3236784" cy="312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2101" name="Picture 24">
            <a:extLst>
              <a:ext uri="{FF2B5EF4-FFF2-40B4-BE49-F238E27FC236}">
                <a16:creationId xmlns:a16="http://schemas.microsoft.com/office/drawing/2014/main" id="{C012EB80-C64E-CC42-8ED6-F9B23F9B6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313" y="1287463"/>
            <a:ext cx="2552700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910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Title 1">
            <a:extLst>
              <a:ext uri="{FF2B5EF4-FFF2-40B4-BE49-F238E27FC236}">
                <a16:creationId xmlns:a16="http://schemas.microsoft.com/office/drawing/2014/main" id="{B52689C5-2278-BD4B-B3BC-2E5ECB83DB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/>
              <a:t>Category sampling</a:t>
            </a:r>
          </a:p>
        </p:txBody>
      </p:sp>
      <p:sp>
        <p:nvSpPr>
          <p:cNvPr id="133122" name="TextBox 1">
            <a:extLst>
              <a:ext uri="{FF2B5EF4-FFF2-40B4-BE49-F238E27FC236}">
                <a16:creationId xmlns:a16="http://schemas.microsoft.com/office/drawing/2014/main" id="{9531B993-7A93-BD4C-9D99-C7E277CD9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4325" y="2405063"/>
            <a:ext cx="3381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m</a:t>
            </a:r>
          </a:p>
        </p:txBody>
      </p:sp>
      <p:sp>
        <p:nvSpPr>
          <p:cNvPr id="133123" name="TextBox 4">
            <a:extLst>
              <a:ext uri="{FF2B5EF4-FFF2-40B4-BE49-F238E27FC236}">
                <a16:creationId xmlns:a16="http://schemas.microsoft.com/office/drawing/2014/main" id="{D7A509D9-BA3E-5D41-8EDD-7179CAC10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1788" y="2405063"/>
            <a:ext cx="1108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cov_gp</a:t>
            </a:r>
          </a:p>
        </p:txBody>
      </p:sp>
      <p:sp>
        <p:nvSpPr>
          <p:cNvPr id="133124" name="TextBox 8">
            <a:extLst>
              <a:ext uri="{FF2B5EF4-FFF2-40B4-BE49-F238E27FC236}">
                <a16:creationId xmlns:a16="http://schemas.microsoft.com/office/drawing/2014/main" id="{1E3F2EFA-692D-D041-AE6E-6C1023FA1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8663" y="3376613"/>
            <a:ext cx="12620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mean_gp</a:t>
            </a:r>
          </a:p>
        </p:txBody>
      </p:sp>
      <p:sp>
        <p:nvSpPr>
          <p:cNvPr id="133125" name="TextBox 9">
            <a:extLst>
              <a:ext uri="{FF2B5EF4-FFF2-40B4-BE49-F238E27FC236}">
                <a16:creationId xmlns:a16="http://schemas.microsoft.com/office/drawing/2014/main" id="{A3E70AE6-D2B9-114D-8BDD-D6D5CEBC1B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688" y="4367213"/>
            <a:ext cx="2339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category_means</a:t>
            </a:r>
          </a:p>
        </p:txBody>
      </p:sp>
      <p:sp>
        <p:nvSpPr>
          <p:cNvPr id="133126" name="TextBox 10">
            <a:extLst>
              <a:ext uri="{FF2B5EF4-FFF2-40B4-BE49-F238E27FC236}">
                <a16:creationId xmlns:a16="http://schemas.microsoft.com/office/drawing/2014/main" id="{7120A8DE-743F-D641-9075-D9A18BC54C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4813" y="5467350"/>
            <a:ext cx="1416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category</a:t>
            </a:r>
          </a:p>
        </p:txBody>
      </p:sp>
      <p:sp>
        <p:nvSpPr>
          <p:cNvPr id="133127" name="TextBox 11">
            <a:extLst>
              <a:ext uri="{FF2B5EF4-FFF2-40B4-BE49-F238E27FC236}">
                <a16:creationId xmlns:a16="http://schemas.microsoft.com/office/drawing/2014/main" id="{9D128470-996D-D946-935C-E8CADE7CE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5453063"/>
            <a:ext cx="1262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plaxium</a:t>
            </a:r>
          </a:p>
        </p:txBody>
      </p:sp>
      <p:cxnSp>
        <p:nvCxnSpPr>
          <p:cNvPr id="133128" name="Straight Arrow Connector 16">
            <a:extLst>
              <a:ext uri="{FF2B5EF4-FFF2-40B4-BE49-F238E27FC236}">
                <a16:creationId xmlns:a16="http://schemas.microsoft.com/office/drawing/2014/main" id="{4483A239-AB62-A84E-AAC4-9BF37BD4731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24463" y="3810000"/>
            <a:ext cx="0" cy="571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3129" name="Straight Arrow Connector 17">
            <a:extLst>
              <a:ext uri="{FF2B5EF4-FFF2-40B4-BE49-F238E27FC236}">
                <a16:creationId xmlns:a16="http://schemas.microsoft.com/office/drawing/2014/main" id="{A20A169D-30D5-BA4A-913C-94E3E62BB811}"/>
              </a:ext>
            </a:extLst>
          </p:cNvPr>
          <p:cNvCxnSpPr>
            <a:cxnSpLocks/>
          </p:cNvCxnSpPr>
          <p:nvPr/>
        </p:nvCxnSpPr>
        <p:spPr bwMode="auto">
          <a:xfrm flipH="1">
            <a:off x="4648200" y="4895850"/>
            <a:ext cx="554038" cy="5572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3130" name="Straight Arrow Connector 19">
            <a:extLst>
              <a:ext uri="{FF2B5EF4-FFF2-40B4-BE49-F238E27FC236}">
                <a16:creationId xmlns:a16="http://schemas.microsoft.com/office/drawing/2014/main" id="{66077861-538C-5549-BACE-3E1EC87D6F2F}"/>
              </a:ext>
            </a:extLst>
          </p:cNvPr>
          <p:cNvCxnSpPr>
            <a:cxnSpLocks/>
          </p:cNvCxnSpPr>
          <p:nvPr/>
        </p:nvCxnSpPr>
        <p:spPr bwMode="auto">
          <a:xfrm>
            <a:off x="4518025" y="2819400"/>
            <a:ext cx="554038" cy="5572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3131" name="Straight Arrow Connector 20">
            <a:extLst>
              <a:ext uri="{FF2B5EF4-FFF2-40B4-BE49-F238E27FC236}">
                <a16:creationId xmlns:a16="http://schemas.microsoft.com/office/drawing/2014/main" id="{DD8B6E18-974B-2743-B88F-F494C3E374A0}"/>
              </a:ext>
            </a:extLst>
          </p:cNvPr>
          <p:cNvCxnSpPr>
            <a:cxnSpLocks/>
          </p:cNvCxnSpPr>
          <p:nvPr/>
        </p:nvCxnSpPr>
        <p:spPr bwMode="auto">
          <a:xfrm flipH="1">
            <a:off x="5300663" y="2805113"/>
            <a:ext cx="665162" cy="571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3132" name="Straight Arrow Connector 30">
            <a:extLst>
              <a:ext uri="{FF2B5EF4-FFF2-40B4-BE49-F238E27FC236}">
                <a16:creationId xmlns:a16="http://schemas.microsoft.com/office/drawing/2014/main" id="{9B12F5FE-1538-414A-BFC9-AD11E71DD3C8}"/>
              </a:ext>
            </a:extLst>
          </p:cNvPr>
          <p:cNvCxnSpPr>
            <a:cxnSpLocks/>
            <a:stCxn id="133127" idx="3"/>
          </p:cNvCxnSpPr>
          <p:nvPr/>
        </p:nvCxnSpPr>
        <p:spPr bwMode="auto">
          <a:xfrm flipV="1">
            <a:off x="4843463" y="5648325"/>
            <a:ext cx="568325" cy="47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triangle" w="lg" len="lg"/>
            <a:tailEnd type="none" w="lg" len="lg"/>
          </a:ln>
        </p:spPr>
      </p:cxnSp>
      <p:pic>
        <p:nvPicPr>
          <p:cNvPr id="133133" name="Picture 32">
            <a:extLst>
              <a:ext uri="{FF2B5EF4-FFF2-40B4-BE49-F238E27FC236}">
                <a16:creationId xmlns:a16="http://schemas.microsoft.com/office/drawing/2014/main" id="{FE53C32B-EEF1-424E-A029-ACC7F6CF9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4800600"/>
            <a:ext cx="196215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41681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Title 1">
            <a:extLst>
              <a:ext uri="{FF2B5EF4-FFF2-40B4-BE49-F238E27FC236}">
                <a16:creationId xmlns:a16="http://schemas.microsoft.com/office/drawing/2014/main" id="{08834777-B01F-8548-8721-FA1FCE7E18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/>
              <a:t>Category sampling</a:t>
            </a:r>
          </a:p>
        </p:txBody>
      </p:sp>
      <p:sp>
        <p:nvSpPr>
          <p:cNvPr id="134146" name="TextBox 1">
            <a:extLst>
              <a:ext uri="{FF2B5EF4-FFF2-40B4-BE49-F238E27FC236}">
                <a16:creationId xmlns:a16="http://schemas.microsoft.com/office/drawing/2014/main" id="{7FC1C4DC-1B1C-A944-825A-783D7E79B0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4325" y="2405063"/>
            <a:ext cx="3381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m</a:t>
            </a:r>
          </a:p>
        </p:txBody>
      </p:sp>
      <p:sp>
        <p:nvSpPr>
          <p:cNvPr id="134147" name="TextBox 4">
            <a:extLst>
              <a:ext uri="{FF2B5EF4-FFF2-40B4-BE49-F238E27FC236}">
                <a16:creationId xmlns:a16="http://schemas.microsoft.com/office/drawing/2014/main" id="{8D0ACEF5-1495-0C4C-89E2-59CCE1EC3C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1788" y="2405063"/>
            <a:ext cx="1108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cov_gp</a:t>
            </a:r>
          </a:p>
        </p:txBody>
      </p:sp>
      <p:sp>
        <p:nvSpPr>
          <p:cNvPr id="134148" name="TextBox 5">
            <a:extLst>
              <a:ext uri="{FF2B5EF4-FFF2-40B4-BE49-F238E27FC236}">
                <a16:creationId xmlns:a16="http://schemas.microsoft.com/office/drawing/2014/main" id="{B2D3C562-D061-9242-87AC-71C0358DE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6263" y="1524000"/>
            <a:ext cx="9540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sigma</a:t>
            </a:r>
          </a:p>
        </p:txBody>
      </p:sp>
      <p:sp>
        <p:nvSpPr>
          <p:cNvPr id="134149" name="TextBox 6">
            <a:extLst>
              <a:ext uri="{FF2B5EF4-FFF2-40B4-BE49-F238E27FC236}">
                <a16:creationId xmlns:a16="http://schemas.microsoft.com/office/drawing/2014/main" id="{4A501EF4-3781-D548-ABA0-2517AAE14D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1663" y="1524000"/>
            <a:ext cx="6461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tau</a:t>
            </a:r>
          </a:p>
        </p:txBody>
      </p:sp>
      <p:sp>
        <p:nvSpPr>
          <p:cNvPr id="134150" name="TextBox 7">
            <a:extLst>
              <a:ext uri="{FF2B5EF4-FFF2-40B4-BE49-F238E27FC236}">
                <a16:creationId xmlns:a16="http://schemas.microsoft.com/office/drawing/2014/main" id="{61E946F2-5475-8E4B-B2D2-35FF0A8CF3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0863" y="1524000"/>
            <a:ext cx="6461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rho</a:t>
            </a:r>
          </a:p>
        </p:txBody>
      </p:sp>
      <p:sp>
        <p:nvSpPr>
          <p:cNvPr id="134151" name="TextBox 8">
            <a:extLst>
              <a:ext uri="{FF2B5EF4-FFF2-40B4-BE49-F238E27FC236}">
                <a16:creationId xmlns:a16="http://schemas.microsoft.com/office/drawing/2014/main" id="{BA3E81D9-732B-5E42-85A2-E6A626F285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8663" y="3376613"/>
            <a:ext cx="12620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mean_gp</a:t>
            </a:r>
          </a:p>
        </p:txBody>
      </p:sp>
      <p:sp>
        <p:nvSpPr>
          <p:cNvPr id="134152" name="TextBox 9">
            <a:extLst>
              <a:ext uri="{FF2B5EF4-FFF2-40B4-BE49-F238E27FC236}">
                <a16:creationId xmlns:a16="http://schemas.microsoft.com/office/drawing/2014/main" id="{B58BD310-3FDC-3041-9C04-2162803DD9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688" y="4367213"/>
            <a:ext cx="2339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category_means</a:t>
            </a:r>
          </a:p>
        </p:txBody>
      </p:sp>
      <p:sp>
        <p:nvSpPr>
          <p:cNvPr id="134153" name="TextBox 10">
            <a:extLst>
              <a:ext uri="{FF2B5EF4-FFF2-40B4-BE49-F238E27FC236}">
                <a16:creationId xmlns:a16="http://schemas.microsoft.com/office/drawing/2014/main" id="{2BAED27F-183F-3244-8F18-CECB798AA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4813" y="5467350"/>
            <a:ext cx="1416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category</a:t>
            </a:r>
          </a:p>
        </p:txBody>
      </p:sp>
      <p:sp>
        <p:nvSpPr>
          <p:cNvPr id="134154" name="TextBox 11">
            <a:extLst>
              <a:ext uri="{FF2B5EF4-FFF2-40B4-BE49-F238E27FC236}">
                <a16:creationId xmlns:a16="http://schemas.microsoft.com/office/drawing/2014/main" id="{E448EAE0-B7C7-EC45-A74D-FB747FAB26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5453063"/>
            <a:ext cx="1262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plaxium</a:t>
            </a:r>
          </a:p>
        </p:txBody>
      </p:sp>
      <p:cxnSp>
        <p:nvCxnSpPr>
          <p:cNvPr id="134155" name="Straight Arrow Connector 16">
            <a:extLst>
              <a:ext uri="{FF2B5EF4-FFF2-40B4-BE49-F238E27FC236}">
                <a16:creationId xmlns:a16="http://schemas.microsoft.com/office/drawing/2014/main" id="{9397C6ED-CCD9-1848-80C1-A1F3024934C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24463" y="3810000"/>
            <a:ext cx="0" cy="571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4156" name="Straight Arrow Connector 17">
            <a:extLst>
              <a:ext uri="{FF2B5EF4-FFF2-40B4-BE49-F238E27FC236}">
                <a16:creationId xmlns:a16="http://schemas.microsoft.com/office/drawing/2014/main" id="{8B7654AA-7B5D-A445-B30F-B4C3C815262D}"/>
              </a:ext>
            </a:extLst>
          </p:cNvPr>
          <p:cNvCxnSpPr>
            <a:cxnSpLocks/>
          </p:cNvCxnSpPr>
          <p:nvPr/>
        </p:nvCxnSpPr>
        <p:spPr bwMode="auto">
          <a:xfrm flipH="1">
            <a:off x="4648200" y="4895850"/>
            <a:ext cx="554038" cy="5572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4157" name="Straight Arrow Connector 19">
            <a:extLst>
              <a:ext uri="{FF2B5EF4-FFF2-40B4-BE49-F238E27FC236}">
                <a16:creationId xmlns:a16="http://schemas.microsoft.com/office/drawing/2014/main" id="{023FDCBB-B74E-8940-A995-EBF64FD707EF}"/>
              </a:ext>
            </a:extLst>
          </p:cNvPr>
          <p:cNvCxnSpPr>
            <a:cxnSpLocks/>
          </p:cNvCxnSpPr>
          <p:nvPr/>
        </p:nvCxnSpPr>
        <p:spPr bwMode="auto">
          <a:xfrm>
            <a:off x="4518025" y="2819400"/>
            <a:ext cx="554038" cy="5572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4158" name="Straight Arrow Connector 20">
            <a:extLst>
              <a:ext uri="{FF2B5EF4-FFF2-40B4-BE49-F238E27FC236}">
                <a16:creationId xmlns:a16="http://schemas.microsoft.com/office/drawing/2014/main" id="{7E4F4CED-8169-B74B-8F38-0C8C533A6947}"/>
              </a:ext>
            </a:extLst>
          </p:cNvPr>
          <p:cNvCxnSpPr>
            <a:cxnSpLocks/>
          </p:cNvCxnSpPr>
          <p:nvPr/>
        </p:nvCxnSpPr>
        <p:spPr bwMode="auto">
          <a:xfrm flipH="1">
            <a:off x="5300663" y="2805113"/>
            <a:ext cx="665162" cy="571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4159" name="Straight Arrow Connector 22">
            <a:extLst>
              <a:ext uri="{FF2B5EF4-FFF2-40B4-BE49-F238E27FC236}">
                <a16:creationId xmlns:a16="http://schemas.microsoft.com/office/drawing/2014/main" id="{85DF0A59-AF32-2A45-B046-734485FA91B9}"/>
              </a:ext>
            </a:extLst>
          </p:cNvPr>
          <p:cNvCxnSpPr>
            <a:cxnSpLocks/>
          </p:cNvCxnSpPr>
          <p:nvPr/>
        </p:nvCxnSpPr>
        <p:spPr bwMode="auto">
          <a:xfrm flipH="1">
            <a:off x="6540500" y="1973263"/>
            <a:ext cx="549275" cy="50323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4160" name="Straight Arrow Connector 24">
            <a:extLst>
              <a:ext uri="{FF2B5EF4-FFF2-40B4-BE49-F238E27FC236}">
                <a16:creationId xmlns:a16="http://schemas.microsoft.com/office/drawing/2014/main" id="{2DACD085-B806-8E45-BC3E-A4D860921ADD}"/>
              </a:ext>
            </a:extLst>
          </p:cNvPr>
          <p:cNvCxnSpPr>
            <a:cxnSpLocks/>
            <a:stCxn id="134149" idx="2"/>
          </p:cNvCxnSpPr>
          <p:nvPr/>
        </p:nvCxnSpPr>
        <p:spPr bwMode="auto">
          <a:xfrm flipH="1">
            <a:off x="5986463" y="1924050"/>
            <a:ext cx="17462" cy="5588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4161" name="Straight Arrow Connector 26">
            <a:extLst>
              <a:ext uri="{FF2B5EF4-FFF2-40B4-BE49-F238E27FC236}">
                <a16:creationId xmlns:a16="http://schemas.microsoft.com/office/drawing/2014/main" id="{9D9A54D7-2C75-684E-9A73-C4C09909A11B}"/>
              </a:ext>
            </a:extLst>
          </p:cNvPr>
          <p:cNvCxnSpPr>
            <a:cxnSpLocks/>
          </p:cNvCxnSpPr>
          <p:nvPr/>
        </p:nvCxnSpPr>
        <p:spPr bwMode="auto">
          <a:xfrm>
            <a:off x="4975225" y="1881188"/>
            <a:ext cx="554038" cy="5572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4162" name="Straight Arrow Connector 30">
            <a:extLst>
              <a:ext uri="{FF2B5EF4-FFF2-40B4-BE49-F238E27FC236}">
                <a16:creationId xmlns:a16="http://schemas.microsoft.com/office/drawing/2014/main" id="{3380A0AB-1ACB-E44D-A6A5-19596029AC64}"/>
              </a:ext>
            </a:extLst>
          </p:cNvPr>
          <p:cNvCxnSpPr>
            <a:cxnSpLocks/>
            <a:stCxn id="134154" idx="3"/>
          </p:cNvCxnSpPr>
          <p:nvPr/>
        </p:nvCxnSpPr>
        <p:spPr bwMode="auto">
          <a:xfrm flipV="1">
            <a:off x="4843463" y="5648325"/>
            <a:ext cx="568325" cy="47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triangle" w="lg" len="lg"/>
            <a:tailEnd type="none" w="lg" len="lg"/>
          </a:ln>
        </p:spPr>
      </p:cxnSp>
      <p:pic>
        <p:nvPicPr>
          <p:cNvPr id="134163" name="Picture 32">
            <a:extLst>
              <a:ext uri="{FF2B5EF4-FFF2-40B4-BE49-F238E27FC236}">
                <a16:creationId xmlns:a16="http://schemas.microsoft.com/office/drawing/2014/main" id="{92EC4D86-EC5C-3945-99EF-57FC8D316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4800600"/>
            <a:ext cx="196215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34616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Title 1">
            <a:extLst>
              <a:ext uri="{FF2B5EF4-FFF2-40B4-BE49-F238E27FC236}">
                <a16:creationId xmlns:a16="http://schemas.microsoft.com/office/drawing/2014/main" id="{9A1C67D1-4E75-6E47-9CFE-DF5E0A38CE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/>
              <a:t>Property sampling</a:t>
            </a:r>
          </a:p>
        </p:txBody>
      </p:sp>
      <p:sp>
        <p:nvSpPr>
          <p:cNvPr id="136194" name="TextBox 9">
            <a:extLst>
              <a:ext uri="{FF2B5EF4-FFF2-40B4-BE49-F238E27FC236}">
                <a16:creationId xmlns:a16="http://schemas.microsoft.com/office/drawing/2014/main" id="{DA884EB9-B652-4342-BA85-FB4259B2BD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688" y="4367213"/>
            <a:ext cx="2339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category_means</a:t>
            </a:r>
          </a:p>
        </p:txBody>
      </p:sp>
      <p:sp>
        <p:nvSpPr>
          <p:cNvPr id="136195" name="TextBox 10">
            <a:extLst>
              <a:ext uri="{FF2B5EF4-FFF2-40B4-BE49-F238E27FC236}">
                <a16:creationId xmlns:a16="http://schemas.microsoft.com/office/drawing/2014/main" id="{5A08124F-4974-3443-9448-9DF4103351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4813" y="5467350"/>
            <a:ext cx="1416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category</a:t>
            </a:r>
          </a:p>
        </p:txBody>
      </p:sp>
      <p:sp>
        <p:nvSpPr>
          <p:cNvPr id="136196" name="TextBox 11">
            <a:extLst>
              <a:ext uri="{FF2B5EF4-FFF2-40B4-BE49-F238E27FC236}">
                <a16:creationId xmlns:a16="http://schemas.microsoft.com/office/drawing/2014/main" id="{E835178D-8702-5C45-B10D-089C1529FC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5453063"/>
            <a:ext cx="1262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plaxium</a:t>
            </a:r>
          </a:p>
        </p:txBody>
      </p:sp>
      <p:sp>
        <p:nvSpPr>
          <p:cNvPr id="136197" name="TextBox 12">
            <a:extLst>
              <a:ext uri="{FF2B5EF4-FFF2-40B4-BE49-F238E27FC236}">
                <a16:creationId xmlns:a16="http://schemas.microsoft.com/office/drawing/2014/main" id="{25AB2D20-8EB0-794D-9A42-C7B5EFF9F4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7563" y="4343400"/>
            <a:ext cx="800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base</a:t>
            </a:r>
          </a:p>
        </p:txBody>
      </p:sp>
      <p:cxnSp>
        <p:nvCxnSpPr>
          <p:cNvPr id="136198" name="Straight Arrow Connector 17">
            <a:extLst>
              <a:ext uri="{FF2B5EF4-FFF2-40B4-BE49-F238E27FC236}">
                <a16:creationId xmlns:a16="http://schemas.microsoft.com/office/drawing/2014/main" id="{DC5937CD-F1BE-8946-A160-4D953C4EFFAD}"/>
              </a:ext>
            </a:extLst>
          </p:cNvPr>
          <p:cNvCxnSpPr>
            <a:cxnSpLocks/>
          </p:cNvCxnSpPr>
          <p:nvPr/>
        </p:nvCxnSpPr>
        <p:spPr bwMode="auto">
          <a:xfrm>
            <a:off x="5259388" y="4895850"/>
            <a:ext cx="554037" cy="5572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6199" name="Straight Arrow Connector 30">
            <a:extLst>
              <a:ext uri="{FF2B5EF4-FFF2-40B4-BE49-F238E27FC236}">
                <a16:creationId xmlns:a16="http://schemas.microsoft.com/office/drawing/2014/main" id="{4A42F302-C988-674D-9599-7855F2FD2B4A}"/>
              </a:ext>
            </a:extLst>
          </p:cNvPr>
          <p:cNvCxnSpPr>
            <a:cxnSpLocks/>
            <a:stCxn id="136196" idx="3"/>
          </p:cNvCxnSpPr>
          <p:nvPr/>
        </p:nvCxnSpPr>
        <p:spPr bwMode="auto">
          <a:xfrm flipV="1">
            <a:off x="4843463" y="5648325"/>
            <a:ext cx="568325" cy="47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6200" name="Straight Arrow Connector 33">
            <a:extLst>
              <a:ext uri="{FF2B5EF4-FFF2-40B4-BE49-F238E27FC236}">
                <a16:creationId xmlns:a16="http://schemas.microsoft.com/office/drawing/2014/main" id="{80B47567-660D-284F-8FF8-D56EA568FA2B}"/>
              </a:ext>
            </a:extLst>
          </p:cNvPr>
          <p:cNvCxnSpPr>
            <a:cxnSpLocks/>
          </p:cNvCxnSpPr>
          <p:nvPr/>
        </p:nvCxnSpPr>
        <p:spPr bwMode="auto">
          <a:xfrm flipH="1">
            <a:off x="6575425" y="4852988"/>
            <a:ext cx="554038" cy="5572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pic>
        <p:nvPicPr>
          <p:cNvPr id="136201" name="Picture 32">
            <a:extLst>
              <a:ext uri="{FF2B5EF4-FFF2-40B4-BE49-F238E27FC236}">
                <a16:creationId xmlns:a16="http://schemas.microsoft.com/office/drawing/2014/main" id="{99027FBB-AE6D-F641-AFC1-8ACD4568E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4800600"/>
            <a:ext cx="196215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83375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Title 1">
            <a:extLst>
              <a:ext uri="{FF2B5EF4-FFF2-40B4-BE49-F238E27FC236}">
                <a16:creationId xmlns:a16="http://schemas.microsoft.com/office/drawing/2014/main" id="{7B3DA920-A306-F642-B5C2-545FA0F2ED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/>
              <a:t>Property sampling</a:t>
            </a:r>
          </a:p>
        </p:txBody>
      </p:sp>
      <p:sp>
        <p:nvSpPr>
          <p:cNvPr id="137218" name="TextBox 1">
            <a:extLst>
              <a:ext uri="{FF2B5EF4-FFF2-40B4-BE49-F238E27FC236}">
                <a16:creationId xmlns:a16="http://schemas.microsoft.com/office/drawing/2014/main" id="{43D8A0B8-2F4F-2145-8038-9F7EBAB287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4325" y="2405063"/>
            <a:ext cx="3381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m</a:t>
            </a:r>
          </a:p>
        </p:txBody>
      </p:sp>
      <p:sp>
        <p:nvSpPr>
          <p:cNvPr id="137219" name="TextBox 4">
            <a:extLst>
              <a:ext uri="{FF2B5EF4-FFF2-40B4-BE49-F238E27FC236}">
                <a16:creationId xmlns:a16="http://schemas.microsoft.com/office/drawing/2014/main" id="{BDE2BE32-999D-F64A-93C8-3A77196EC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1788" y="2405063"/>
            <a:ext cx="1108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cov_gp</a:t>
            </a:r>
          </a:p>
        </p:txBody>
      </p:sp>
      <p:sp>
        <p:nvSpPr>
          <p:cNvPr id="137220" name="TextBox 5">
            <a:extLst>
              <a:ext uri="{FF2B5EF4-FFF2-40B4-BE49-F238E27FC236}">
                <a16:creationId xmlns:a16="http://schemas.microsoft.com/office/drawing/2014/main" id="{D55C7242-4B2B-0D4D-A30D-8EF25074A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6263" y="1524000"/>
            <a:ext cx="9540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sigma</a:t>
            </a:r>
          </a:p>
        </p:txBody>
      </p:sp>
      <p:sp>
        <p:nvSpPr>
          <p:cNvPr id="137221" name="TextBox 6">
            <a:extLst>
              <a:ext uri="{FF2B5EF4-FFF2-40B4-BE49-F238E27FC236}">
                <a16:creationId xmlns:a16="http://schemas.microsoft.com/office/drawing/2014/main" id="{020ACE44-A2A9-8646-8A8B-FFCC5DDDE7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1663" y="1524000"/>
            <a:ext cx="6461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tau</a:t>
            </a:r>
          </a:p>
        </p:txBody>
      </p:sp>
      <p:sp>
        <p:nvSpPr>
          <p:cNvPr id="137222" name="TextBox 7">
            <a:extLst>
              <a:ext uri="{FF2B5EF4-FFF2-40B4-BE49-F238E27FC236}">
                <a16:creationId xmlns:a16="http://schemas.microsoft.com/office/drawing/2014/main" id="{95EDD05F-BBEE-9F40-A75B-D0F381BD3B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0863" y="1524000"/>
            <a:ext cx="6461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rho</a:t>
            </a:r>
          </a:p>
        </p:txBody>
      </p:sp>
      <p:sp>
        <p:nvSpPr>
          <p:cNvPr id="137223" name="TextBox 8">
            <a:extLst>
              <a:ext uri="{FF2B5EF4-FFF2-40B4-BE49-F238E27FC236}">
                <a16:creationId xmlns:a16="http://schemas.microsoft.com/office/drawing/2014/main" id="{283514C4-01A7-8E47-A993-680BE10DBA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8663" y="3376613"/>
            <a:ext cx="12620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mean_gp</a:t>
            </a:r>
          </a:p>
        </p:txBody>
      </p:sp>
      <p:sp>
        <p:nvSpPr>
          <p:cNvPr id="137224" name="TextBox 9">
            <a:extLst>
              <a:ext uri="{FF2B5EF4-FFF2-40B4-BE49-F238E27FC236}">
                <a16:creationId xmlns:a16="http://schemas.microsoft.com/office/drawing/2014/main" id="{2FFC101B-EB78-694D-8E4F-EDD33FF84F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688" y="4367213"/>
            <a:ext cx="2339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category_means</a:t>
            </a:r>
          </a:p>
        </p:txBody>
      </p:sp>
      <p:sp>
        <p:nvSpPr>
          <p:cNvPr id="137225" name="TextBox 10">
            <a:extLst>
              <a:ext uri="{FF2B5EF4-FFF2-40B4-BE49-F238E27FC236}">
                <a16:creationId xmlns:a16="http://schemas.microsoft.com/office/drawing/2014/main" id="{8E9810D3-F441-EA4F-BB99-D7471BE630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4813" y="5467350"/>
            <a:ext cx="1416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category</a:t>
            </a:r>
          </a:p>
        </p:txBody>
      </p:sp>
      <p:sp>
        <p:nvSpPr>
          <p:cNvPr id="137226" name="TextBox 11">
            <a:extLst>
              <a:ext uri="{FF2B5EF4-FFF2-40B4-BE49-F238E27FC236}">
                <a16:creationId xmlns:a16="http://schemas.microsoft.com/office/drawing/2014/main" id="{ED73107C-2370-6842-8374-6D9EA44822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5453063"/>
            <a:ext cx="1262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plaxium</a:t>
            </a:r>
          </a:p>
        </p:txBody>
      </p:sp>
      <p:cxnSp>
        <p:nvCxnSpPr>
          <p:cNvPr id="137227" name="Straight Arrow Connector 16">
            <a:extLst>
              <a:ext uri="{FF2B5EF4-FFF2-40B4-BE49-F238E27FC236}">
                <a16:creationId xmlns:a16="http://schemas.microsoft.com/office/drawing/2014/main" id="{0576339C-1331-D14A-95F5-69CD17BE32F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24463" y="3810000"/>
            <a:ext cx="0" cy="571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7228" name="Straight Arrow Connector 17">
            <a:extLst>
              <a:ext uri="{FF2B5EF4-FFF2-40B4-BE49-F238E27FC236}">
                <a16:creationId xmlns:a16="http://schemas.microsoft.com/office/drawing/2014/main" id="{F34D1AEC-ECCD-EE4C-A5BA-0A2089CF6E00}"/>
              </a:ext>
            </a:extLst>
          </p:cNvPr>
          <p:cNvCxnSpPr>
            <a:cxnSpLocks/>
          </p:cNvCxnSpPr>
          <p:nvPr/>
        </p:nvCxnSpPr>
        <p:spPr bwMode="auto">
          <a:xfrm>
            <a:off x="5259388" y="4895850"/>
            <a:ext cx="554037" cy="5572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7229" name="Straight Arrow Connector 19">
            <a:extLst>
              <a:ext uri="{FF2B5EF4-FFF2-40B4-BE49-F238E27FC236}">
                <a16:creationId xmlns:a16="http://schemas.microsoft.com/office/drawing/2014/main" id="{FA3E33F1-B4FE-9141-9236-864A11B9C9BB}"/>
              </a:ext>
            </a:extLst>
          </p:cNvPr>
          <p:cNvCxnSpPr>
            <a:cxnSpLocks/>
          </p:cNvCxnSpPr>
          <p:nvPr/>
        </p:nvCxnSpPr>
        <p:spPr bwMode="auto">
          <a:xfrm>
            <a:off x="4518025" y="2819400"/>
            <a:ext cx="554038" cy="5572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7230" name="Straight Arrow Connector 20">
            <a:extLst>
              <a:ext uri="{FF2B5EF4-FFF2-40B4-BE49-F238E27FC236}">
                <a16:creationId xmlns:a16="http://schemas.microsoft.com/office/drawing/2014/main" id="{B4A13CE5-3D56-634C-9EF2-E2499BC3552C}"/>
              </a:ext>
            </a:extLst>
          </p:cNvPr>
          <p:cNvCxnSpPr>
            <a:cxnSpLocks/>
          </p:cNvCxnSpPr>
          <p:nvPr/>
        </p:nvCxnSpPr>
        <p:spPr bwMode="auto">
          <a:xfrm flipH="1">
            <a:off x="5300663" y="2805113"/>
            <a:ext cx="665162" cy="571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7231" name="Straight Arrow Connector 22">
            <a:extLst>
              <a:ext uri="{FF2B5EF4-FFF2-40B4-BE49-F238E27FC236}">
                <a16:creationId xmlns:a16="http://schemas.microsoft.com/office/drawing/2014/main" id="{565D2D7C-02BD-244C-86D8-5165E8AF18CC}"/>
              </a:ext>
            </a:extLst>
          </p:cNvPr>
          <p:cNvCxnSpPr>
            <a:cxnSpLocks/>
          </p:cNvCxnSpPr>
          <p:nvPr/>
        </p:nvCxnSpPr>
        <p:spPr bwMode="auto">
          <a:xfrm flipH="1">
            <a:off x="6540500" y="1973263"/>
            <a:ext cx="549275" cy="50323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7232" name="Straight Arrow Connector 24">
            <a:extLst>
              <a:ext uri="{FF2B5EF4-FFF2-40B4-BE49-F238E27FC236}">
                <a16:creationId xmlns:a16="http://schemas.microsoft.com/office/drawing/2014/main" id="{60110544-B981-F54C-A3AF-55B64800B4D1}"/>
              </a:ext>
            </a:extLst>
          </p:cNvPr>
          <p:cNvCxnSpPr>
            <a:cxnSpLocks/>
            <a:stCxn id="137221" idx="2"/>
          </p:cNvCxnSpPr>
          <p:nvPr/>
        </p:nvCxnSpPr>
        <p:spPr bwMode="auto">
          <a:xfrm flipH="1">
            <a:off x="5986463" y="1924050"/>
            <a:ext cx="17462" cy="5588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7233" name="Straight Arrow Connector 26">
            <a:extLst>
              <a:ext uri="{FF2B5EF4-FFF2-40B4-BE49-F238E27FC236}">
                <a16:creationId xmlns:a16="http://schemas.microsoft.com/office/drawing/2014/main" id="{FF8BE8E5-8497-024D-A34B-BFEDD6AD8A80}"/>
              </a:ext>
            </a:extLst>
          </p:cNvPr>
          <p:cNvCxnSpPr>
            <a:cxnSpLocks/>
          </p:cNvCxnSpPr>
          <p:nvPr/>
        </p:nvCxnSpPr>
        <p:spPr bwMode="auto">
          <a:xfrm>
            <a:off x="4975225" y="1881188"/>
            <a:ext cx="554038" cy="5572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7234" name="Straight Arrow Connector 30">
            <a:extLst>
              <a:ext uri="{FF2B5EF4-FFF2-40B4-BE49-F238E27FC236}">
                <a16:creationId xmlns:a16="http://schemas.microsoft.com/office/drawing/2014/main" id="{6C1336C9-920C-9743-91EB-AB0A1BF7E060}"/>
              </a:ext>
            </a:extLst>
          </p:cNvPr>
          <p:cNvCxnSpPr>
            <a:cxnSpLocks/>
            <a:stCxn id="137226" idx="3"/>
          </p:cNvCxnSpPr>
          <p:nvPr/>
        </p:nvCxnSpPr>
        <p:spPr bwMode="auto">
          <a:xfrm flipV="1">
            <a:off x="4843463" y="5648325"/>
            <a:ext cx="568325" cy="47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pic>
        <p:nvPicPr>
          <p:cNvPr id="137235" name="Picture 32">
            <a:extLst>
              <a:ext uri="{FF2B5EF4-FFF2-40B4-BE49-F238E27FC236}">
                <a16:creationId xmlns:a16="http://schemas.microsoft.com/office/drawing/2014/main" id="{B3A4837B-EF25-C949-9DC1-085243DAF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4800600"/>
            <a:ext cx="196215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236" name="TextBox 25">
            <a:extLst>
              <a:ext uri="{FF2B5EF4-FFF2-40B4-BE49-F238E27FC236}">
                <a16:creationId xmlns:a16="http://schemas.microsoft.com/office/drawing/2014/main" id="{B3C0A0CE-84E1-424E-8AFC-759A2729C4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7563" y="4343400"/>
            <a:ext cx="800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base</a:t>
            </a:r>
          </a:p>
        </p:txBody>
      </p:sp>
      <p:cxnSp>
        <p:nvCxnSpPr>
          <p:cNvPr id="137237" name="Straight Arrow Connector 27">
            <a:extLst>
              <a:ext uri="{FF2B5EF4-FFF2-40B4-BE49-F238E27FC236}">
                <a16:creationId xmlns:a16="http://schemas.microsoft.com/office/drawing/2014/main" id="{B9B8F4B9-A7B0-AF4A-A6D6-0350DD11DCC0}"/>
              </a:ext>
            </a:extLst>
          </p:cNvPr>
          <p:cNvCxnSpPr>
            <a:cxnSpLocks/>
          </p:cNvCxnSpPr>
          <p:nvPr/>
        </p:nvCxnSpPr>
        <p:spPr bwMode="auto">
          <a:xfrm flipH="1">
            <a:off x="6575425" y="4852988"/>
            <a:ext cx="554038" cy="5572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714463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Title 1">
            <a:extLst>
              <a:ext uri="{FF2B5EF4-FFF2-40B4-BE49-F238E27FC236}">
                <a16:creationId xmlns:a16="http://schemas.microsoft.com/office/drawing/2014/main" id="{D8995DEE-18D5-A546-A33A-4E817ECA2D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/>
              <a:t>Property sampling</a:t>
            </a:r>
          </a:p>
        </p:txBody>
      </p:sp>
      <p:sp>
        <p:nvSpPr>
          <p:cNvPr id="138242" name="TextBox 1">
            <a:extLst>
              <a:ext uri="{FF2B5EF4-FFF2-40B4-BE49-F238E27FC236}">
                <a16:creationId xmlns:a16="http://schemas.microsoft.com/office/drawing/2014/main" id="{C0C29C5F-F4B0-1A40-8DA2-5485840A65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4325" y="2405063"/>
            <a:ext cx="3381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m</a:t>
            </a:r>
          </a:p>
        </p:txBody>
      </p:sp>
      <p:sp>
        <p:nvSpPr>
          <p:cNvPr id="138243" name="TextBox 4">
            <a:extLst>
              <a:ext uri="{FF2B5EF4-FFF2-40B4-BE49-F238E27FC236}">
                <a16:creationId xmlns:a16="http://schemas.microsoft.com/office/drawing/2014/main" id="{6C55D4DB-B8B8-5C43-BE2C-BF8EC71065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1788" y="2405063"/>
            <a:ext cx="1108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cov_gp</a:t>
            </a:r>
          </a:p>
        </p:txBody>
      </p:sp>
      <p:sp>
        <p:nvSpPr>
          <p:cNvPr id="138244" name="TextBox 5">
            <a:extLst>
              <a:ext uri="{FF2B5EF4-FFF2-40B4-BE49-F238E27FC236}">
                <a16:creationId xmlns:a16="http://schemas.microsoft.com/office/drawing/2014/main" id="{27660B7C-A55F-F344-BE90-6EABE75257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6263" y="1524000"/>
            <a:ext cx="9540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sigma</a:t>
            </a:r>
          </a:p>
        </p:txBody>
      </p:sp>
      <p:sp>
        <p:nvSpPr>
          <p:cNvPr id="138245" name="TextBox 6">
            <a:extLst>
              <a:ext uri="{FF2B5EF4-FFF2-40B4-BE49-F238E27FC236}">
                <a16:creationId xmlns:a16="http://schemas.microsoft.com/office/drawing/2014/main" id="{50DADE7B-ADC4-7241-8503-AAA6E9F0FE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1663" y="1524000"/>
            <a:ext cx="6461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tau</a:t>
            </a:r>
          </a:p>
        </p:txBody>
      </p:sp>
      <p:sp>
        <p:nvSpPr>
          <p:cNvPr id="138246" name="TextBox 7">
            <a:extLst>
              <a:ext uri="{FF2B5EF4-FFF2-40B4-BE49-F238E27FC236}">
                <a16:creationId xmlns:a16="http://schemas.microsoft.com/office/drawing/2014/main" id="{FA962080-8336-F44F-9372-2AE6EE5C6E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0863" y="1524000"/>
            <a:ext cx="6461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rho</a:t>
            </a:r>
          </a:p>
        </p:txBody>
      </p:sp>
      <p:sp>
        <p:nvSpPr>
          <p:cNvPr id="138247" name="TextBox 8">
            <a:extLst>
              <a:ext uri="{FF2B5EF4-FFF2-40B4-BE49-F238E27FC236}">
                <a16:creationId xmlns:a16="http://schemas.microsoft.com/office/drawing/2014/main" id="{361C4BD1-D82F-CD47-AF4A-19374D5B50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8663" y="3376613"/>
            <a:ext cx="12620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mean_gp</a:t>
            </a:r>
          </a:p>
        </p:txBody>
      </p:sp>
      <p:sp>
        <p:nvSpPr>
          <p:cNvPr id="138248" name="TextBox 9">
            <a:extLst>
              <a:ext uri="{FF2B5EF4-FFF2-40B4-BE49-F238E27FC236}">
                <a16:creationId xmlns:a16="http://schemas.microsoft.com/office/drawing/2014/main" id="{3990E72B-E250-4F4B-92F9-ACB511722F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688" y="4367213"/>
            <a:ext cx="2339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category_means</a:t>
            </a:r>
          </a:p>
        </p:txBody>
      </p:sp>
      <p:sp>
        <p:nvSpPr>
          <p:cNvPr id="138249" name="TextBox 10">
            <a:extLst>
              <a:ext uri="{FF2B5EF4-FFF2-40B4-BE49-F238E27FC236}">
                <a16:creationId xmlns:a16="http://schemas.microsoft.com/office/drawing/2014/main" id="{3F0CEFF6-3D92-B546-9732-71942DDE1E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4813" y="5467350"/>
            <a:ext cx="1416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category</a:t>
            </a:r>
          </a:p>
        </p:txBody>
      </p:sp>
      <p:sp>
        <p:nvSpPr>
          <p:cNvPr id="138250" name="TextBox 11">
            <a:extLst>
              <a:ext uri="{FF2B5EF4-FFF2-40B4-BE49-F238E27FC236}">
                <a16:creationId xmlns:a16="http://schemas.microsoft.com/office/drawing/2014/main" id="{8FFC396D-E262-E243-98F7-38687DCDD6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5453063"/>
            <a:ext cx="1262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plaxium</a:t>
            </a:r>
          </a:p>
        </p:txBody>
      </p:sp>
      <p:sp>
        <p:nvSpPr>
          <p:cNvPr id="138251" name="TextBox 12">
            <a:extLst>
              <a:ext uri="{FF2B5EF4-FFF2-40B4-BE49-F238E27FC236}">
                <a16:creationId xmlns:a16="http://schemas.microsoft.com/office/drawing/2014/main" id="{3B9819BB-81CA-3F4D-AA97-513C36D74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7563" y="4343400"/>
            <a:ext cx="800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base</a:t>
            </a:r>
          </a:p>
        </p:txBody>
      </p:sp>
      <p:sp>
        <p:nvSpPr>
          <p:cNvPr id="138252" name="TextBox 13">
            <a:extLst>
              <a:ext uri="{FF2B5EF4-FFF2-40B4-BE49-F238E27FC236}">
                <a16:creationId xmlns:a16="http://schemas.microsoft.com/office/drawing/2014/main" id="{8A5AAFAF-E00D-5043-B5F8-9786BD11A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9775" y="3395663"/>
            <a:ext cx="9540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alpha</a:t>
            </a:r>
          </a:p>
        </p:txBody>
      </p:sp>
      <p:cxnSp>
        <p:nvCxnSpPr>
          <p:cNvPr id="138253" name="Straight Arrow Connector 3">
            <a:extLst>
              <a:ext uri="{FF2B5EF4-FFF2-40B4-BE49-F238E27FC236}">
                <a16:creationId xmlns:a16="http://schemas.microsoft.com/office/drawing/2014/main" id="{37D84317-156B-D54B-9FB8-ED1AF88212A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566025" y="3795713"/>
            <a:ext cx="0" cy="571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8254" name="Straight Arrow Connector 16">
            <a:extLst>
              <a:ext uri="{FF2B5EF4-FFF2-40B4-BE49-F238E27FC236}">
                <a16:creationId xmlns:a16="http://schemas.microsoft.com/office/drawing/2014/main" id="{0633E127-4342-4E42-ABC1-F0752556513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24463" y="3810000"/>
            <a:ext cx="0" cy="571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8255" name="Straight Arrow Connector 17">
            <a:extLst>
              <a:ext uri="{FF2B5EF4-FFF2-40B4-BE49-F238E27FC236}">
                <a16:creationId xmlns:a16="http://schemas.microsoft.com/office/drawing/2014/main" id="{58947CF0-524A-4B40-8D4F-924A18E9BFA5}"/>
              </a:ext>
            </a:extLst>
          </p:cNvPr>
          <p:cNvCxnSpPr>
            <a:cxnSpLocks/>
          </p:cNvCxnSpPr>
          <p:nvPr/>
        </p:nvCxnSpPr>
        <p:spPr bwMode="auto">
          <a:xfrm>
            <a:off x="5259388" y="4895850"/>
            <a:ext cx="554037" cy="5572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8256" name="Straight Arrow Connector 19">
            <a:extLst>
              <a:ext uri="{FF2B5EF4-FFF2-40B4-BE49-F238E27FC236}">
                <a16:creationId xmlns:a16="http://schemas.microsoft.com/office/drawing/2014/main" id="{634D85AA-B299-B749-9201-DA3B13977897}"/>
              </a:ext>
            </a:extLst>
          </p:cNvPr>
          <p:cNvCxnSpPr>
            <a:cxnSpLocks/>
          </p:cNvCxnSpPr>
          <p:nvPr/>
        </p:nvCxnSpPr>
        <p:spPr bwMode="auto">
          <a:xfrm>
            <a:off x="4518025" y="2819400"/>
            <a:ext cx="554038" cy="5572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8257" name="Straight Arrow Connector 20">
            <a:extLst>
              <a:ext uri="{FF2B5EF4-FFF2-40B4-BE49-F238E27FC236}">
                <a16:creationId xmlns:a16="http://schemas.microsoft.com/office/drawing/2014/main" id="{F07303B1-21E7-7849-B805-9BCB2328F072}"/>
              </a:ext>
            </a:extLst>
          </p:cNvPr>
          <p:cNvCxnSpPr>
            <a:cxnSpLocks/>
          </p:cNvCxnSpPr>
          <p:nvPr/>
        </p:nvCxnSpPr>
        <p:spPr bwMode="auto">
          <a:xfrm flipH="1">
            <a:off x="5300663" y="2805113"/>
            <a:ext cx="665162" cy="571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8258" name="Straight Arrow Connector 22">
            <a:extLst>
              <a:ext uri="{FF2B5EF4-FFF2-40B4-BE49-F238E27FC236}">
                <a16:creationId xmlns:a16="http://schemas.microsoft.com/office/drawing/2014/main" id="{9346B9BB-E78F-8F41-B8D5-D41924946BDE}"/>
              </a:ext>
            </a:extLst>
          </p:cNvPr>
          <p:cNvCxnSpPr>
            <a:cxnSpLocks/>
          </p:cNvCxnSpPr>
          <p:nvPr/>
        </p:nvCxnSpPr>
        <p:spPr bwMode="auto">
          <a:xfrm flipH="1">
            <a:off x="6540500" y="1973263"/>
            <a:ext cx="549275" cy="50323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8259" name="Straight Arrow Connector 24">
            <a:extLst>
              <a:ext uri="{FF2B5EF4-FFF2-40B4-BE49-F238E27FC236}">
                <a16:creationId xmlns:a16="http://schemas.microsoft.com/office/drawing/2014/main" id="{87DF80FC-B568-4A45-8E12-6E89F703AE1B}"/>
              </a:ext>
            </a:extLst>
          </p:cNvPr>
          <p:cNvCxnSpPr>
            <a:cxnSpLocks/>
            <a:stCxn id="138245" idx="2"/>
          </p:cNvCxnSpPr>
          <p:nvPr/>
        </p:nvCxnSpPr>
        <p:spPr bwMode="auto">
          <a:xfrm flipH="1">
            <a:off x="5986463" y="1924050"/>
            <a:ext cx="17462" cy="5588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8260" name="Straight Arrow Connector 26">
            <a:extLst>
              <a:ext uri="{FF2B5EF4-FFF2-40B4-BE49-F238E27FC236}">
                <a16:creationId xmlns:a16="http://schemas.microsoft.com/office/drawing/2014/main" id="{11E786AB-2378-C64A-9D14-031C578750B0}"/>
              </a:ext>
            </a:extLst>
          </p:cNvPr>
          <p:cNvCxnSpPr>
            <a:cxnSpLocks/>
          </p:cNvCxnSpPr>
          <p:nvPr/>
        </p:nvCxnSpPr>
        <p:spPr bwMode="auto">
          <a:xfrm>
            <a:off x="4975225" y="1881188"/>
            <a:ext cx="554038" cy="5572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8261" name="Straight Arrow Connector 30">
            <a:extLst>
              <a:ext uri="{FF2B5EF4-FFF2-40B4-BE49-F238E27FC236}">
                <a16:creationId xmlns:a16="http://schemas.microsoft.com/office/drawing/2014/main" id="{E06C2E57-F497-7346-8283-0B3AB7FA6361}"/>
              </a:ext>
            </a:extLst>
          </p:cNvPr>
          <p:cNvCxnSpPr>
            <a:cxnSpLocks/>
            <a:stCxn id="138250" idx="3"/>
          </p:cNvCxnSpPr>
          <p:nvPr/>
        </p:nvCxnSpPr>
        <p:spPr bwMode="auto">
          <a:xfrm flipV="1">
            <a:off x="4843463" y="5648325"/>
            <a:ext cx="568325" cy="47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8262" name="Straight Arrow Connector 33">
            <a:extLst>
              <a:ext uri="{FF2B5EF4-FFF2-40B4-BE49-F238E27FC236}">
                <a16:creationId xmlns:a16="http://schemas.microsoft.com/office/drawing/2014/main" id="{00243AEF-82FB-2048-B6E0-44A83522EBFC}"/>
              </a:ext>
            </a:extLst>
          </p:cNvPr>
          <p:cNvCxnSpPr>
            <a:cxnSpLocks/>
          </p:cNvCxnSpPr>
          <p:nvPr/>
        </p:nvCxnSpPr>
        <p:spPr bwMode="auto">
          <a:xfrm flipH="1">
            <a:off x="6575425" y="4852988"/>
            <a:ext cx="554038" cy="5572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pic>
        <p:nvPicPr>
          <p:cNvPr id="138263" name="Picture 32">
            <a:extLst>
              <a:ext uri="{FF2B5EF4-FFF2-40B4-BE49-F238E27FC236}">
                <a16:creationId xmlns:a16="http://schemas.microsoft.com/office/drawing/2014/main" id="{C506022C-84AF-5045-BB95-0028D3BF9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4800600"/>
            <a:ext cx="196215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0796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>
            <a:extLst>
              <a:ext uri="{FF2B5EF4-FFF2-40B4-BE49-F238E27FC236}">
                <a16:creationId xmlns:a16="http://schemas.microsoft.com/office/drawing/2014/main" id="{25E0D096-8A88-B842-8B9F-F49E3B33D5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8686800" cy="1143000"/>
          </a:xfrm>
        </p:spPr>
        <p:txBody>
          <a:bodyPr/>
          <a:lstStyle/>
          <a:p>
            <a:pPr eaLnBrk="1" hangingPunct="1"/>
            <a:r>
              <a:rPr lang="en-US" altLang="en-US"/>
              <a:t>Applications of probability theory</a:t>
            </a:r>
          </a:p>
        </p:txBody>
      </p:sp>
      <p:sp>
        <p:nvSpPr>
          <p:cNvPr id="20482" name="TextBox 2">
            <a:extLst>
              <a:ext uri="{FF2B5EF4-FFF2-40B4-BE49-F238E27FC236}">
                <a16:creationId xmlns:a16="http://schemas.microsoft.com/office/drawing/2014/main" id="{6D961ED5-277E-714E-A26F-3812BF6504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9950" y="1676400"/>
            <a:ext cx="14668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Cognitive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Models</a:t>
            </a:r>
          </a:p>
        </p:txBody>
      </p:sp>
      <p:sp>
        <p:nvSpPr>
          <p:cNvPr id="20483" name="TextBox 5">
            <a:extLst>
              <a:ext uri="{FF2B5EF4-FFF2-40B4-BE49-F238E27FC236}">
                <a16:creationId xmlns:a16="http://schemas.microsoft.com/office/drawing/2014/main" id="{A8CB192E-7FC6-7D41-B7AC-E33BFFABD6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4975" y="3409950"/>
            <a:ext cx="13430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Data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Analysis</a:t>
            </a:r>
          </a:p>
        </p:txBody>
      </p:sp>
      <p:sp>
        <p:nvSpPr>
          <p:cNvPr id="20484" name="TextBox 6">
            <a:extLst>
              <a:ext uri="{FF2B5EF4-FFF2-40B4-BE49-F238E27FC236}">
                <a16:creationId xmlns:a16="http://schemas.microsoft.com/office/drawing/2014/main" id="{E256E191-EF35-B84B-8356-6068EA305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3200400"/>
            <a:ext cx="13827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AI and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Machine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Learning</a:t>
            </a:r>
          </a:p>
        </p:txBody>
      </p:sp>
      <p:pic>
        <p:nvPicPr>
          <p:cNvPr id="20485" name="Picture 3" descr="Screen Shot 2018-12-09 at 6.08.29 AM.png">
            <a:extLst>
              <a:ext uri="{FF2B5EF4-FFF2-40B4-BE49-F238E27FC236}">
                <a16:creationId xmlns:a16="http://schemas.microsoft.com/office/drawing/2014/main" id="{0ED501FA-6944-474E-963B-7A058F55C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029200"/>
            <a:ext cx="78486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486" name="Straight Connector 2">
            <a:extLst>
              <a:ext uri="{FF2B5EF4-FFF2-40B4-BE49-F238E27FC236}">
                <a16:creationId xmlns:a16="http://schemas.microsoft.com/office/drawing/2014/main" id="{588CD23D-1EA5-9A4E-944C-DDEA1E103A1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743200" y="2506663"/>
            <a:ext cx="762000" cy="9032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87" name="Straight Connector 8">
            <a:extLst>
              <a:ext uri="{FF2B5EF4-FFF2-40B4-BE49-F238E27FC236}">
                <a16:creationId xmlns:a16="http://schemas.microsoft.com/office/drawing/2014/main" id="{83208C71-CA7B-4E43-8190-D7E3A9F98BD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724400" y="2514600"/>
            <a:ext cx="762000" cy="9032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88" name="Straight Connector 4">
            <a:extLst>
              <a:ext uri="{FF2B5EF4-FFF2-40B4-BE49-F238E27FC236}">
                <a16:creationId xmlns:a16="http://schemas.microsoft.com/office/drawing/2014/main" id="{3B63397D-2232-9F45-BDF4-921A0D8A14E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48000" y="3733800"/>
            <a:ext cx="220980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0513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Title 1">
            <a:extLst>
              <a:ext uri="{FF2B5EF4-FFF2-40B4-BE49-F238E27FC236}">
                <a16:creationId xmlns:a16="http://schemas.microsoft.com/office/drawing/2014/main" id="{85CCDE24-1972-BC40-8BC3-719229504D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/>
              <a:t>Inference with JAGS</a:t>
            </a:r>
          </a:p>
        </p:txBody>
      </p:sp>
      <p:sp>
        <p:nvSpPr>
          <p:cNvPr id="139266" name="TextBox 1">
            <a:extLst>
              <a:ext uri="{FF2B5EF4-FFF2-40B4-BE49-F238E27FC236}">
                <a16:creationId xmlns:a16="http://schemas.microsoft.com/office/drawing/2014/main" id="{7666D47B-EA04-2846-B69A-7C0BE4EDCA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525" y="2924175"/>
            <a:ext cx="3381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m</a:t>
            </a:r>
          </a:p>
        </p:txBody>
      </p:sp>
      <p:sp>
        <p:nvSpPr>
          <p:cNvPr id="139267" name="TextBox 4">
            <a:extLst>
              <a:ext uri="{FF2B5EF4-FFF2-40B4-BE49-F238E27FC236}">
                <a16:creationId xmlns:a16="http://schemas.microsoft.com/office/drawing/2014/main" id="{C2C7B4CD-F05D-6A41-9147-67F5EF329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8988" y="2924175"/>
            <a:ext cx="1108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cov_gp</a:t>
            </a:r>
          </a:p>
        </p:txBody>
      </p:sp>
      <p:sp>
        <p:nvSpPr>
          <p:cNvPr id="139268" name="TextBox 5">
            <a:extLst>
              <a:ext uri="{FF2B5EF4-FFF2-40B4-BE49-F238E27FC236}">
                <a16:creationId xmlns:a16="http://schemas.microsoft.com/office/drawing/2014/main" id="{6D07E9C0-5DEC-5C43-AD42-B5E32EFA5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3463" y="2043113"/>
            <a:ext cx="954087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sigma</a:t>
            </a:r>
          </a:p>
        </p:txBody>
      </p:sp>
      <p:sp>
        <p:nvSpPr>
          <p:cNvPr id="139269" name="TextBox 6">
            <a:extLst>
              <a:ext uri="{FF2B5EF4-FFF2-40B4-BE49-F238E27FC236}">
                <a16:creationId xmlns:a16="http://schemas.microsoft.com/office/drawing/2014/main" id="{6981990C-31D0-DA49-8A9A-9ADB4E8DDD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8863" y="2043113"/>
            <a:ext cx="6461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tau</a:t>
            </a:r>
          </a:p>
        </p:txBody>
      </p:sp>
      <p:sp>
        <p:nvSpPr>
          <p:cNvPr id="139270" name="TextBox 7">
            <a:extLst>
              <a:ext uri="{FF2B5EF4-FFF2-40B4-BE49-F238E27FC236}">
                <a16:creationId xmlns:a16="http://schemas.microsoft.com/office/drawing/2014/main" id="{E4256BF9-F0D9-E74A-8CD0-7A5ED32C80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8063" y="2043113"/>
            <a:ext cx="6461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rho</a:t>
            </a:r>
          </a:p>
        </p:txBody>
      </p:sp>
      <p:sp>
        <p:nvSpPr>
          <p:cNvPr id="139271" name="TextBox 8">
            <a:extLst>
              <a:ext uri="{FF2B5EF4-FFF2-40B4-BE49-F238E27FC236}">
                <a16:creationId xmlns:a16="http://schemas.microsoft.com/office/drawing/2014/main" id="{DEE2B082-2CBD-6D4D-8826-D4C47E00EF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5863" y="3895725"/>
            <a:ext cx="12620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mean_gp</a:t>
            </a:r>
          </a:p>
        </p:txBody>
      </p:sp>
      <p:sp>
        <p:nvSpPr>
          <p:cNvPr id="139272" name="TextBox 9">
            <a:extLst>
              <a:ext uri="{FF2B5EF4-FFF2-40B4-BE49-F238E27FC236}">
                <a16:creationId xmlns:a16="http://schemas.microsoft.com/office/drawing/2014/main" id="{B2DA2658-C303-1C4E-BAC9-92DFEED076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888" y="4886325"/>
            <a:ext cx="2339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category_means</a:t>
            </a:r>
          </a:p>
        </p:txBody>
      </p:sp>
      <p:sp>
        <p:nvSpPr>
          <p:cNvPr id="139273" name="TextBox 10">
            <a:extLst>
              <a:ext uri="{FF2B5EF4-FFF2-40B4-BE49-F238E27FC236}">
                <a16:creationId xmlns:a16="http://schemas.microsoft.com/office/drawing/2014/main" id="{33612CCF-8762-7949-BD37-C2559232B2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2013" y="5986463"/>
            <a:ext cx="1416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category</a:t>
            </a:r>
          </a:p>
        </p:txBody>
      </p:sp>
      <p:sp>
        <p:nvSpPr>
          <p:cNvPr id="139274" name="TextBox 11">
            <a:extLst>
              <a:ext uri="{FF2B5EF4-FFF2-40B4-BE49-F238E27FC236}">
                <a16:creationId xmlns:a16="http://schemas.microsoft.com/office/drawing/2014/main" id="{9E5043E5-BF1A-3646-BACD-4646AC8D23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972175"/>
            <a:ext cx="1262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plaxium</a:t>
            </a:r>
          </a:p>
        </p:txBody>
      </p:sp>
      <p:cxnSp>
        <p:nvCxnSpPr>
          <p:cNvPr id="139275" name="Straight Arrow Connector 16">
            <a:extLst>
              <a:ext uri="{FF2B5EF4-FFF2-40B4-BE49-F238E27FC236}">
                <a16:creationId xmlns:a16="http://schemas.microsoft.com/office/drawing/2014/main" id="{60430A79-B2B9-3044-B23F-AE684506E62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871663" y="4329113"/>
            <a:ext cx="0" cy="571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9276" name="Straight Arrow Connector 17">
            <a:extLst>
              <a:ext uri="{FF2B5EF4-FFF2-40B4-BE49-F238E27FC236}">
                <a16:creationId xmlns:a16="http://schemas.microsoft.com/office/drawing/2014/main" id="{FC073ADD-7709-1242-B327-4532F26A0617}"/>
              </a:ext>
            </a:extLst>
          </p:cNvPr>
          <p:cNvCxnSpPr>
            <a:cxnSpLocks/>
          </p:cNvCxnSpPr>
          <p:nvPr/>
        </p:nvCxnSpPr>
        <p:spPr bwMode="auto">
          <a:xfrm flipH="1">
            <a:off x="1295400" y="5416550"/>
            <a:ext cx="554038" cy="5556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9277" name="Straight Arrow Connector 19">
            <a:extLst>
              <a:ext uri="{FF2B5EF4-FFF2-40B4-BE49-F238E27FC236}">
                <a16:creationId xmlns:a16="http://schemas.microsoft.com/office/drawing/2014/main" id="{C679E38B-EB1A-9447-8673-E8D5DB7980C9}"/>
              </a:ext>
            </a:extLst>
          </p:cNvPr>
          <p:cNvCxnSpPr>
            <a:cxnSpLocks/>
          </p:cNvCxnSpPr>
          <p:nvPr/>
        </p:nvCxnSpPr>
        <p:spPr bwMode="auto">
          <a:xfrm>
            <a:off x="1165225" y="3338513"/>
            <a:ext cx="554038" cy="5572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9278" name="Straight Arrow Connector 20">
            <a:extLst>
              <a:ext uri="{FF2B5EF4-FFF2-40B4-BE49-F238E27FC236}">
                <a16:creationId xmlns:a16="http://schemas.microsoft.com/office/drawing/2014/main" id="{3688F5F8-83A4-1C45-ACEB-A22557147EE5}"/>
              </a:ext>
            </a:extLst>
          </p:cNvPr>
          <p:cNvCxnSpPr>
            <a:cxnSpLocks/>
          </p:cNvCxnSpPr>
          <p:nvPr/>
        </p:nvCxnSpPr>
        <p:spPr bwMode="auto">
          <a:xfrm flipH="1">
            <a:off x="1947863" y="3324225"/>
            <a:ext cx="665162" cy="571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9279" name="Straight Arrow Connector 22">
            <a:extLst>
              <a:ext uri="{FF2B5EF4-FFF2-40B4-BE49-F238E27FC236}">
                <a16:creationId xmlns:a16="http://schemas.microsoft.com/office/drawing/2014/main" id="{1F44ADCE-75AC-A34E-B6F3-7EFBD4C4720B}"/>
              </a:ext>
            </a:extLst>
          </p:cNvPr>
          <p:cNvCxnSpPr>
            <a:cxnSpLocks/>
          </p:cNvCxnSpPr>
          <p:nvPr/>
        </p:nvCxnSpPr>
        <p:spPr bwMode="auto">
          <a:xfrm flipH="1">
            <a:off x="3187700" y="2493963"/>
            <a:ext cx="549275" cy="5016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9280" name="Straight Arrow Connector 24">
            <a:extLst>
              <a:ext uri="{FF2B5EF4-FFF2-40B4-BE49-F238E27FC236}">
                <a16:creationId xmlns:a16="http://schemas.microsoft.com/office/drawing/2014/main" id="{CE10EA47-E1FE-8640-B132-12EC0C19B24E}"/>
              </a:ext>
            </a:extLst>
          </p:cNvPr>
          <p:cNvCxnSpPr>
            <a:cxnSpLocks/>
            <a:stCxn id="139269" idx="2"/>
          </p:cNvCxnSpPr>
          <p:nvPr/>
        </p:nvCxnSpPr>
        <p:spPr bwMode="auto">
          <a:xfrm flipH="1">
            <a:off x="2633663" y="2444750"/>
            <a:ext cx="17462" cy="5588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9281" name="Straight Arrow Connector 26">
            <a:extLst>
              <a:ext uri="{FF2B5EF4-FFF2-40B4-BE49-F238E27FC236}">
                <a16:creationId xmlns:a16="http://schemas.microsoft.com/office/drawing/2014/main" id="{3DB522E5-C5AE-AC47-812B-CED46F86CBE3}"/>
              </a:ext>
            </a:extLst>
          </p:cNvPr>
          <p:cNvCxnSpPr>
            <a:cxnSpLocks/>
          </p:cNvCxnSpPr>
          <p:nvPr/>
        </p:nvCxnSpPr>
        <p:spPr bwMode="auto">
          <a:xfrm>
            <a:off x="1622425" y="2401888"/>
            <a:ext cx="554038" cy="5556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9282" name="Straight Arrow Connector 30">
            <a:extLst>
              <a:ext uri="{FF2B5EF4-FFF2-40B4-BE49-F238E27FC236}">
                <a16:creationId xmlns:a16="http://schemas.microsoft.com/office/drawing/2014/main" id="{ADF55DD4-E54D-F14F-86C1-438536D53A2A}"/>
              </a:ext>
            </a:extLst>
          </p:cNvPr>
          <p:cNvCxnSpPr>
            <a:cxnSpLocks/>
            <a:stCxn id="139274" idx="3"/>
          </p:cNvCxnSpPr>
          <p:nvPr/>
        </p:nvCxnSpPr>
        <p:spPr bwMode="auto">
          <a:xfrm flipV="1">
            <a:off x="1490663" y="6167438"/>
            <a:ext cx="568325" cy="476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triangle" w="lg" len="lg"/>
            <a:tailEnd type="none" w="lg" len="lg"/>
          </a:ln>
        </p:spPr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A77A9-7435-AC4A-847B-FB8D4332515D}"/>
              </a:ext>
            </a:extLst>
          </p:cNvPr>
          <p:cNvGrpSpPr>
            <a:grpSpLocks/>
          </p:cNvGrpSpPr>
          <p:nvPr/>
        </p:nvGrpSpPr>
        <p:grpSpPr bwMode="auto">
          <a:xfrm>
            <a:off x="4767263" y="1219200"/>
            <a:ext cx="7556500" cy="5562600"/>
            <a:chOff x="4767084" y="1219200"/>
            <a:chExt cx="7556500" cy="5562600"/>
          </a:xfrm>
        </p:grpSpPr>
        <p:pic>
          <p:nvPicPr>
            <p:cNvPr id="139285" name="Picture 3">
              <a:extLst>
                <a:ext uri="{FF2B5EF4-FFF2-40B4-BE49-F238E27FC236}">
                  <a16:creationId xmlns:a16="http://schemas.microsoft.com/office/drawing/2014/main" id="{5A92E900-BD92-6C46-BAA1-479373D067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7084" y="2108200"/>
              <a:ext cx="7556500" cy="467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9286" name="TextBox 12">
              <a:extLst>
                <a:ext uri="{FF2B5EF4-FFF2-40B4-BE49-F238E27FC236}">
                  <a16:creationId xmlns:a16="http://schemas.microsoft.com/office/drawing/2014/main" id="{28E4A11F-B789-AA49-AA75-C7B882102B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0" y="1219200"/>
              <a:ext cx="194277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category.bug</a:t>
              </a:r>
            </a:p>
          </p:txBody>
        </p:sp>
      </p:grpSp>
      <p:sp>
        <p:nvSpPr>
          <p:cNvPr id="139284" name="TextBox 23">
            <a:extLst>
              <a:ext uri="{FF2B5EF4-FFF2-40B4-BE49-F238E27FC236}">
                <a16:creationId xmlns:a16="http://schemas.microsoft.com/office/drawing/2014/main" id="{B1B6893F-ADCB-D64E-BF30-519D8CB88B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219200"/>
            <a:ext cx="27543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Category sampling</a:t>
            </a:r>
          </a:p>
        </p:txBody>
      </p:sp>
    </p:spTree>
    <p:extLst>
      <p:ext uri="{BB962C8B-B14F-4D97-AF65-F5344CB8AC3E}">
        <p14:creationId xmlns:p14="http://schemas.microsoft.com/office/powerpoint/2010/main" val="2905278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Title 1">
            <a:extLst>
              <a:ext uri="{FF2B5EF4-FFF2-40B4-BE49-F238E27FC236}">
                <a16:creationId xmlns:a16="http://schemas.microsoft.com/office/drawing/2014/main" id="{AED9B203-00EF-EA4F-A0B5-737F771D01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Exercise: Sampling frames </a:t>
            </a:r>
          </a:p>
        </p:txBody>
      </p:sp>
    </p:spTree>
    <p:extLst>
      <p:ext uri="{BB962C8B-B14F-4D97-AF65-F5344CB8AC3E}">
        <p14:creationId xmlns:p14="http://schemas.microsoft.com/office/powerpoint/2010/main" val="30360961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Title 2">
            <a:extLst>
              <a:ext uri="{FF2B5EF4-FFF2-40B4-BE49-F238E27FC236}">
                <a16:creationId xmlns:a16="http://schemas.microsoft.com/office/drawing/2014/main" id="{68736063-EDA9-E044-8832-13005C5B9A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Take home messages</a:t>
            </a:r>
          </a:p>
        </p:txBody>
      </p:sp>
      <p:sp>
        <p:nvSpPr>
          <p:cNvPr id="141314" name="Content Placeholder 3">
            <a:extLst>
              <a:ext uri="{FF2B5EF4-FFF2-40B4-BE49-F238E27FC236}">
                <a16:creationId xmlns:a16="http://schemas.microsoft.com/office/drawing/2014/main" id="{B8559BDD-1806-C54D-8255-E98C56C5C0B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Bayes nets let you build relatively complex models out of simple pieces</a:t>
            </a:r>
          </a:p>
          <a:p>
            <a:endParaRPr lang="en-US" altLang="en-US"/>
          </a:p>
          <a:p>
            <a:r>
              <a:rPr lang="en-US" altLang="en-US"/>
              <a:t>JAGS makes the implementation process relatively painless</a:t>
            </a:r>
          </a:p>
        </p:txBody>
      </p:sp>
    </p:spTree>
    <p:extLst>
      <p:ext uri="{BB962C8B-B14F-4D97-AF65-F5344CB8AC3E}">
        <p14:creationId xmlns:p14="http://schemas.microsoft.com/office/powerpoint/2010/main" val="40056981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48AD6-802E-4A49-B174-CFBC80A96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TAKING STOCK</a:t>
            </a:r>
          </a:p>
        </p:txBody>
      </p:sp>
      <p:sp>
        <p:nvSpPr>
          <p:cNvPr id="142338" name="Text Placeholder 2">
            <a:extLst>
              <a:ext uri="{FF2B5EF4-FFF2-40B4-BE49-F238E27FC236}">
                <a16:creationId xmlns:a16="http://schemas.microsoft.com/office/drawing/2014/main" id="{84F59D39-CBCF-8B41-9547-2C36283E09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41978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Title 1">
            <a:extLst>
              <a:ext uri="{FF2B5EF4-FFF2-40B4-BE49-F238E27FC236}">
                <a16:creationId xmlns:a16="http://schemas.microsoft.com/office/drawing/2014/main" id="{E762CA11-F848-AF4A-892E-7B703B9E47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Today’s models</a:t>
            </a:r>
          </a:p>
        </p:txBody>
      </p:sp>
      <p:sp>
        <p:nvSpPr>
          <p:cNvPr id="143362" name="Content Placeholder 2">
            <a:extLst>
              <a:ext uri="{FF2B5EF4-FFF2-40B4-BE49-F238E27FC236}">
                <a16:creationId xmlns:a16="http://schemas.microsoft.com/office/drawing/2014/main" id="{968BB95E-85D7-DA44-B417-5F81CDC0AD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How are the models we’ve discussed useful?</a:t>
            </a:r>
          </a:p>
          <a:p>
            <a:endParaRPr lang="en-US" altLang="en-US"/>
          </a:p>
          <a:p>
            <a:r>
              <a:rPr lang="en-US" altLang="en-US"/>
              <a:t>And what are their limitations?</a:t>
            </a:r>
          </a:p>
        </p:txBody>
      </p:sp>
    </p:spTree>
    <p:extLst>
      <p:ext uri="{BB962C8B-B14F-4D97-AF65-F5344CB8AC3E}">
        <p14:creationId xmlns:p14="http://schemas.microsoft.com/office/powerpoint/2010/main" val="7913804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Title 1">
            <a:extLst>
              <a:ext uri="{FF2B5EF4-FFF2-40B4-BE49-F238E27FC236}">
                <a16:creationId xmlns:a16="http://schemas.microsoft.com/office/drawing/2014/main" id="{6B0873AA-B41D-7C4E-8C7A-4CAA5A2701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US" altLang="en-US"/>
              <a:t>Bayesian models in general</a:t>
            </a:r>
          </a:p>
        </p:txBody>
      </p:sp>
      <p:sp>
        <p:nvSpPr>
          <p:cNvPr id="144386" name="Content Placeholder 2">
            <a:extLst>
              <a:ext uri="{FF2B5EF4-FFF2-40B4-BE49-F238E27FC236}">
                <a16:creationId xmlns:a16="http://schemas.microsoft.com/office/drawing/2014/main" id="{B3C701A1-5F35-5845-B4AA-AEB67A5ACC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Can Bayesian models be useful for thinking about problems you’re interested in?</a:t>
            </a:r>
          </a:p>
          <a:p>
            <a:endParaRPr lang="en-US" altLang="en-US"/>
          </a:p>
          <a:p>
            <a:r>
              <a:rPr lang="en-US" altLang="en-US"/>
              <a:t>Where might they be not so useful?</a:t>
            </a:r>
          </a:p>
        </p:txBody>
      </p:sp>
    </p:spTree>
    <p:extLst>
      <p:ext uri="{BB962C8B-B14F-4D97-AF65-F5344CB8AC3E}">
        <p14:creationId xmlns:p14="http://schemas.microsoft.com/office/powerpoint/2010/main" val="2632513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47BB-FF25-1E47-9D69-CA82A94A2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InDUCTIVE</a:t>
            </a:r>
            <a:r>
              <a:rPr lang="en-US" dirty="0"/>
              <a:t> INFERENCE</a:t>
            </a:r>
          </a:p>
        </p:txBody>
      </p:sp>
      <p:sp>
        <p:nvSpPr>
          <p:cNvPr id="22530" name="Text Placeholder 2">
            <a:extLst>
              <a:ext uri="{FF2B5EF4-FFF2-40B4-BE49-F238E27FC236}">
                <a16:creationId xmlns:a16="http://schemas.microsoft.com/office/drawing/2014/main" id="{7D7F057F-FBA4-D144-BECE-81A272DD8F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Module 1</a:t>
            </a:r>
          </a:p>
        </p:txBody>
      </p:sp>
    </p:spTree>
    <p:extLst>
      <p:ext uri="{BB962C8B-B14F-4D97-AF65-F5344CB8AC3E}">
        <p14:creationId xmlns:p14="http://schemas.microsoft.com/office/powerpoint/2010/main" val="2183211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>
            <a:extLst>
              <a:ext uri="{FF2B5EF4-FFF2-40B4-BE49-F238E27FC236}">
                <a16:creationId xmlns:a16="http://schemas.microsoft.com/office/drawing/2014/main" id="{B7947009-24CB-0E47-A94D-1543B51488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Inductive inference</a:t>
            </a:r>
          </a:p>
        </p:txBody>
      </p:sp>
      <p:sp>
        <p:nvSpPr>
          <p:cNvPr id="23554" name="Text Box 12">
            <a:extLst>
              <a:ext uri="{FF2B5EF4-FFF2-40B4-BE49-F238E27FC236}">
                <a16:creationId xmlns:a16="http://schemas.microsoft.com/office/drawing/2014/main" id="{0D4DC6A4-6FFE-5D41-9D04-CD28F93C78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775" y="5638800"/>
            <a:ext cx="2720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Coughing friend</a:t>
            </a:r>
          </a:p>
        </p:txBody>
      </p:sp>
      <p:pic>
        <p:nvPicPr>
          <p:cNvPr id="23555" name="Picture 13">
            <a:extLst>
              <a:ext uri="{FF2B5EF4-FFF2-40B4-BE49-F238E27FC236}">
                <a16:creationId xmlns:a16="http://schemas.microsoft.com/office/drawing/2014/main" id="{F016819D-49C5-3B4A-A083-D309F6E8F3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7400" y="1963738"/>
            <a:ext cx="2489200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688664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5223</TotalTime>
  <Words>1319</Words>
  <Application>Microsoft Macintosh PowerPoint</Application>
  <PresentationFormat>On-screen Show (4:3)</PresentationFormat>
  <Paragraphs>436</Paragraphs>
  <Slides>75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8" baseType="lpstr">
      <vt:lpstr>Arial</vt:lpstr>
      <vt:lpstr>Courier</vt:lpstr>
      <vt:lpstr>Default Design</vt:lpstr>
      <vt:lpstr>PowerPoint Presentation</vt:lpstr>
      <vt:lpstr>PowerPoint Presentation</vt:lpstr>
      <vt:lpstr>Why build models?</vt:lpstr>
      <vt:lpstr>Why build models?</vt:lpstr>
      <vt:lpstr>Modeling approaches</vt:lpstr>
      <vt:lpstr>Why build probabilistic models?</vt:lpstr>
      <vt:lpstr>Applications of probability theory</vt:lpstr>
      <vt:lpstr>InDUCTIVE INFERENCE</vt:lpstr>
      <vt:lpstr>Inductive inference</vt:lpstr>
      <vt:lpstr>Inductive inference</vt:lpstr>
      <vt:lpstr>Inductive inference</vt:lpstr>
      <vt:lpstr>Inductive inference</vt:lpstr>
      <vt:lpstr>Inductive inference</vt:lpstr>
      <vt:lpstr>Inductive inference</vt:lpstr>
      <vt:lpstr>Curve fitting</vt:lpstr>
      <vt:lpstr>PowerPoint Presentation</vt:lpstr>
      <vt:lpstr>Building a Bayesian model</vt:lpstr>
      <vt:lpstr>Take home messages</vt:lpstr>
      <vt:lpstr>Bayesian Networks (DIRECTED GRAPHICAL MODELS)</vt:lpstr>
      <vt:lpstr>Representing hypothesis spaces and priors</vt:lpstr>
      <vt:lpstr>Food web problem</vt:lpstr>
      <vt:lpstr>Food web problem</vt:lpstr>
      <vt:lpstr>Building a Bayesian model</vt:lpstr>
      <vt:lpstr>Hypothesis space and prior</vt:lpstr>
      <vt:lpstr>Specifying a prior</vt:lpstr>
      <vt:lpstr>Specifying a prior</vt:lpstr>
      <vt:lpstr>Specifying a prior</vt:lpstr>
      <vt:lpstr>Specifying a prior</vt:lpstr>
      <vt:lpstr>Specifying a prior</vt:lpstr>
      <vt:lpstr>General formulation</vt:lpstr>
      <vt:lpstr>Specifying a prior</vt:lpstr>
      <vt:lpstr>Specifying a prior</vt:lpstr>
      <vt:lpstr>Exercise: Food web (enumeration)</vt:lpstr>
      <vt:lpstr>Take home messages</vt:lpstr>
      <vt:lpstr>INFERENCE BY SAMPLING FROM THE PRIOR</vt:lpstr>
      <vt:lpstr>Sampling from the prior</vt:lpstr>
      <vt:lpstr>Sample based predictions</vt:lpstr>
      <vt:lpstr>Sample based predictions</vt:lpstr>
      <vt:lpstr>Exercise: Food web (sampling from the prior)</vt:lpstr>
      <vt:lpstr>Take home messages</vt:lpstr>
      <vt:lpstr>JAGS </vt:lpstr>
      <vt:lpstr>Sample based predictions</vt:lpstr>
      <vt:lpstr>JAGS and STAN</vt:lpstr>
      <vt:lpstr>JAGS : model specification</vt:lpstr>
      <vt:lpstr>JAGS : observations and CPDs</vt:lpstr>
      <vt:lpstr>Running JAGS</vt:lpstr>
      <vt:lpstr>Exercise: Food web (sampling from the posterior using JAGS)</vt:lpstr>
      <vt:lpstr>Take home messages</vt:lpstr>
      <vt:lpstr>Medical diagnosis</vt:lpstr>
      <vt:lpstr>Bayes nets</vt:lpstr>
      <vt:lpstr>Bayes nets</vt:lpstr>
      <vt:lpstr>Bayes Nets and causal reasoning</vt:lpstr>
      <vt:lpstr>Take home messages</vt:lpstr>
      <vt:lpstr>PowerPoint Presentation</vt:lpstr>
      <vt:lpstr>SAMPLING FRAMES AND SPHERES OF SODOR </vt:lpstr>
      <vt:lpstr>Sampling frames</vt:lpstr>
      <vt:lpstr>Human data</vt:lpstr>
      <vt:lpstr>Building a Bayesian model</vt:lpstr>
      <vt:lpstr>Observations</vt:lpstr>
      <vt:lpstr>Hypotheses</vt:lpstr>
      <vt:lpstr>Prior on category means</vt:lpstr>
      <vt:lpstr>Category sampling</vt:lpstr>
      <vt:lpstr>Category sampling</vt:lpstr>
      <vt:lpstr>Gaussian distributions</vt:lpstr>
      <vt:lpstr>Category sampling</vt:lpstr>
      <vt:lpstr>Category sampling</vt:lpstr>
      <vt:lpstr>Property sampling</vt:lpstr>
      <vt:lpstr>Property sampling</vt:lpstr>
      <vt:lpstr>Property sampling</vt:lpstr>
      <vt:lpstr>Inference with JAGS</vt:lpstr>
      <vt:lpstr>Exercise: Sampling frames </vt:lpstr>
      <vt:lpstr>Take home messages</vt:lpstr>
      <vt:lpstr>TAKING STOCK</vt:lpstr>
      <vt:lpstr>Today’s models</vt:lpstr>
      <vt:lpstr>Bayesian models in general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methods in Cognitive Science</dc:title>
  <dc:creator>Charles Kemp</dc:creator>
  <cp:lastModifiedBy>Charles Kemp</cp:lastModifiedBy>
  <cp:revision>224</cp:revision>
  <dcterms:created xsi:type="dcterms:W3CDTF">2008-02-03T14:34:18Z</dcterms:created>
  <dcterms:modified xsi:type="dcterms:W3CDTF">2019-12-19T02:18:09Z</dcterms:modified>
</cp:coreProperties>
</file>